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1" r:id="rId4"/>
    <p:sldId id="258" r:id="rId5"/>
    <p:sldId id="259" r:id="rId6"/>
    <p:sldId id="260" r:id="rId7"/>
    <p:sldId id="262" r:id="rId8"/>
    <p:sldId id="263" r:id="rId9"/>
    <p:sldId id="264" r:id="rId10"/>
    <p:sldId id="270" r:id="rId11"/>
    <p:sldId id="266" r:id="rId12"/>
    <p:sldId id="265" r:id="rId13"/>
    <p:sldId id="267" r:id="rId14"/>
    <p:sldId id="268" r:id="rId15"/>
    <p:sldId id="271" r:id="rId16"/>
    <p:sldId id="272" r:id="rId17"/>
    <p:sldId id="273" r:id="rId18"/>
    <p:sldId id="269" r:id="rId19"/>
    <p:sldId id="275" r:id="rId20"/>
    <p:sldId id="274" r:id="rId21"/>
    <p:sldId id="276" r:id="rId22"/>
    <p:sldId id="277" r:id="rId23"/>
    <p:sldId id="278" r:id="rId24"/>
    <p:sldId id="279" r:id="rId2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6" autoAdjust="0"/>
    <p:restoredTop sz="81573" autoAdjust="0"/>
  </p:normalViewPr>
  <p:slideViewPr>
    <p:cSldViewPr snapToGrid="0">
      <p:cViewPr varScale="1">
        <p:scale>
          <a:sx n="101" d="100"/>
          <a:sy n="101" d="100"/>
        </p:scale>
        <p:origin x="11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A68F2-7F14-4E45-8E77-F54281DBA99F}" type="datetimeFigureOut">
              <a:rPr lang="en-BE" smtClean="0"/>
              <a:t>12 May 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302DE-834C-4394-AD70-13818F0AF35F}" type="slidenum">
              <a:rPr lang="en-BE" smtClean="0"/>
              <a:t>‹#›</a:t>
            </a:fld>
            <a:endParaRPr lang="en-BE"/>
          </a:p>
        </p:txBody>
      </p:sp>
    </p:spTree>
    <p:extLst>
      <p:ext uri="{BB962C8B-B14F-4D97-AF65-F5344CB8AC3E}">
        <p14:creationId xmlns:p14="http://schemas.microsoft.com/office/powerpoint/2010/main" val="313326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a:t>
            </a:fld>
            <a:endParaRPr lang="en-BE"/>
          </a:p>
        </p:txBody>
      </p:sp>
    </p:spTree>
    <p:extLst>
      <p:ext uri="{BB962C8B-B14F-4D97-AF65-F5344CB8AC3E}">
        <p14:creationId xmlns:p14="http://schemas.microsoft.com/office/powerpoint/2010/main" val="34103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it’s all just infrastructure</a:t>
            </a:r>
          </a:p>
          <a:p>
            <a:r>
              <a:rPr lang="en-GB" dirty="0"/>
              <a:t>Queries are a good example of this</a:t>
            </a:r>
          </a:p>
          <a:p>
            <a:r>
              <a:rPr lang="en-GB" dirty="0"/>
              <a:t>Even the more complex search queries, I would just write directly in my endpoint and be done with it</a:t>
            </a:r>
          </a:p>
          <a:p>
            <a:r>
              <a:rPr lang="en-GB" dirty="0"/>
              <a:t>There are always exceptions to the rule, but queries tend to be quite unique, so I don’t try to generalise them</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11</a:t>
            </a:fld>
            <a:endParaRPr lang="en-BE"/>
          </a:p>
        </p:txBody>
      </p:sp>
    </p:spTree>
    <p:extLst>
      <p:ext uri="{BB962C8B-B14F-4D97-AF65-F5344CB8AC3E}">
        <p14:creationId xmlns:p14="http://schemas.microsoft.com/office/powerpoint/2010/main" val="350471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implement this architecture on your own, but frameworks can make this a lot easier</a:t>
            </a:r>
          </a:p>
          <a:p>
            <a:r>
              <a:rPr lang="en-GB" dirty="0"/>
              <a:t>In the dotnet ecosystem, Wolverine helps you fall into </a:t>
            </a:r>
            <a:r>
              <a:rPr lang="en-GB" dirty="0" err="1"/>
              <a:t>th</a:t>
            </a:r>
            <a:r>
              <a:rPr lang="en-GB" dirty="0"/>
              <a:t> pit of success, possibly dug by my dog</a:t>
            </a:r>
          </a:p>
          <a:p>
            <a:r>
              <a:rPr lang="en-GB" dirty="0"/>
              <a:t>At it’s core, it’s a messaging framework like </a:t>
            </a:r>
            <a:r>
              <a:rPr lang="en-GB" dirty="0" err="1"/>
              <a:t>MassTransit</a:t>
            </a:r>
            <a:r>
              <a:rPr lang="en-GB" dirty="0"/>
              <a:t> or </a:t>
            </a:r>
            <a:r>
              <a:rPr lang="en-GB" dirty="0" err="1"/>
              <a:t>NServiceBus</a:t>
            </a:r>
            <a:endParaRPr lang="en-GB" dirty="0"/>
          </a:p>
          <a:p>
            <a:r>
              <a:rPr lang="en-GB" dirty="0"/>
              <a:t>Wolverine goes further however, it can be used to create API endpoints, and it helps you write A-Frame architecture-based applications</a:t>
            </a:r>
          </a:p>
          <a:p>
            <a:r>
              <a:rPr lang="en-GB" dirty="0"/>
              <a:t>It can do so next to existing code and frameworks. I’m going to leave the minimal API in place and use Wolverine for the more complex examples</a:t>
            </a:r>
          </a:p>
          <a:p>
            <a:endParaRPr lang="en-GB" dirty="0"/>
          </a:p>
          <a:p>
            <a:r>
              <a:rPr lang="en-GB" dirty="0"/>
              <a:t>It’s handlers expect a combination of 3 methods to be present: </a:t>
            </a:r>
          </a:p>
          <a:p>
            <a:pPr marL="228600" indent="-228600">
              <a:buAutoNum type="arabicPeriod"/>
            </a:pPr>
            <a:r>
              <a:rPr lang="en-GB" dirty="0"/>
              <a:t>Load/</a:t>
            </a:r>
            <a:r>
              <a:rPr lang="en-GB" dirty="0" err="1"/>
              <a:t>LoadAsync</a:t>
            </a:r>
            <a:r>
              <a:rPr lang="en-GB" dirty="0"/>
              <a:t>: infrastructure</a:t>
            </a:r>
          </a:p>
          <a:p>
            <a:pPr marL="228600" indent="-228600">
              <a:buAutoNum type="arabicPeriod"/>
            </a:pPr>
            <a:r>
              <a:rPr lang="en-GB" dirty="0"/>
              <a:t>Validate: quality of life improvement</a:t>
            </a:r>
          </a:p>
          <a:p>
            <a:pPr marL="228600" indent="-228600">
              <a:buAutoNum type="arabicPeriod"/>
            </a:pPr>
            <a:r>
              <a:rPr lang="en-GB" dirty="0"/>
              <a:t>Handle: logic</a:t>
            </a:r>
          </a:p>
        </p:txBody>
      </p:sp>
      <p:sp>
        <p:nvSpPr>
          <p:cNvPr id="4" name="Slide Number Placeholder 3"/>
          <p:cNvSpPr>
            <a:spLocks noGrp="1"/>
          </p:cNvSpPr>
          <p:nvPr>
            <p:ph type="sldNum" sz="quarter" idx="5"/>
          </p:nvPr>
        </p:nvSpPr>
        <p:spPr/>
        <p:txBody>
          <a:bodyPr/>
          <a:lstStyle/>
          <a:p>
            <a:fld id="{45D302DE-834C-4394-AD70-13818F0AF35F}" type="slidenum">
              <a:rPr lang="en-BE" smtClean="0"/>
              <a:t>12</a:t>
            </a:fld>
            <a:endParaRPr lang="en-BE"/>
          </a:p>
        </p:txBody>
      </p:sp>
    </p:spTree>
    <p:extLst>
      <p:ext uri="{BB962C8B-B14F-4D97-AF65-F5344CB8AC3E}">
        <p14:creationId xmlns:p14="http://schemas.microsoft.com/office/powerpoint/2010/main" val="4273978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code, I’m going to add a walk into the system</a:t>
            </a:r>
          </a:p>
          <a:p>
            <a:r>
              <a:rPr lang="en-GB" dirty="0"/>
              <a:t>First thing I need are the dogs that go on the walk</a:t>
            </a:r>
          </a:p>
          <a:p>
            <a:r>
              <a:rPr lang="en-GB" dirty="0"/>
              <a:t>Injection happens by inspecting the method signature</a:t>
            </a:r>
          </a:p>
          <a:p>
            <a:r>
              <a:rPr lang="en-GB" dirty="0"/>
              <a:t>Wolverine can find a lot of data and services from query params, headers, context, dependency injection, etc.</a:t>
            </a:r>
          </a:p>
          <a:p>
            <a:r>
              <a:rPr lang="en-GB" dirty="0"/>
              <a:t>I load them all from the database based on their name</a:t>
            </a:r>
          </a:p>
          <a:p>
            <a:endParaRPr lang="en-GB" dirty="0"/>
          </a:p>
          <a:p>
            <a:r>
              <a:rPr lang="en-GB" dirty="0"/>
              <a:t>Then I validate that all dogs are registered in the system</a:t>
            </a:r>
          </a:p>
          <a:p>
            <a:r>
              <a:rPr lang="en-GB" dirty="0"/>
              <a:t>Notice how the result of the Load function can be passed into the Validate function</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13</a:t>
            </a:fld>
            <a:endParaRPr lang="en-BE"/>
          </a:p>
        </p:txBody>
      </p:sp>
    </p:spTree>
    <p:extLst>
      <p:ext uri="{BB962C8B-B14F-4D97-AF65-F5344CB8AC3E}">
        <p14:creationId xmlns:p14="http://schemas.microsoft.com/office/powerpoint/2010/main" val="1575861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entire Handle function</a:t>
            </a:r>
          </a:p>
          <a:p>
            <a:r>
              <a:rPr lang="en-GB" dirty="0"/>
              <a:t>Although small, it has a lot going on, let’s take a look at each different part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14</a:t>
            </a:fld>
            <a:endParaRPr lang="en-BE"/>
          </a:p>
        </p:txBody>
      </p:sp>
    </p:spTree>
    <p:extLst>
      <p:ext uri="{BB962C8B-B14F-4D97-AF65-F5344CB8AC3E}">
        <p14:creationId xmlns:p14="http://schemas.microsoft.com/office/powerpoint/2010/main" val="6489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WolverinePost</a:t>
            </a:r>
            <a:r>
              <a:rPr lang="en-GB" dirty="0"/>
              <a:t> and Tag attributes help identify that this is an HTTP endpoint</a:t>
            </a:r>
          </a:p>
          <a:p>
            <a:r>
              <a:rPr lang="en-GB" dirty="0"/>
              <a:t>Those attributes, together with the method signature, include all the details needed to generate the OpenAPI documentation</a:t>
            </a:r>
          </a:p>
          <a:p>
            <a:endParaRPr lang="en-GB" dirty="0"/>
          </a:p>
          <a:p>
            <a:r>
              <a:rPr lang="en-GB" dirty="0"/>
              <a:t>The return tuple describes the decisions that are going to come from the logic inside this handler</a:t>
            </a:r>
          </a:p>
          <a:p>
            <a:endParaRPr lang="en-GB" dirty="0"/>
          </a:p>
          <a:p>
            <a:r>
              <a:rPr lang="en-GB" dirty="0"/>
              <a:t>The input of this function can be several objects, from the command in the body of the HTTP request or the message from the bugs, to data from the Load method and so much more as I’ll cover shortly</a:t>
            </a:r>
          </a:p>
        </p:txBody>
      </p:sp>
      <p:sp>
        <p:nvSpPr>
          <p:cNvPr id="4" name="Slide Number Placeholder 3"/>
          <p:cNvSpPr>
            <a:spLocks noGrp="1"/>
          </p:cNvSpPr>
          <p:nvPr>
            <p:ph type="sldNum" sz="quarter" idx="5"/>
          </p:nvPr>
        </p:nvSpPr>
        <p:spPr/>
        <p:txBody>
          <a:bodyPr/>
          <a:lstStyle/>
          <a:p>
            <a:fld id="{45D302DE-834C-4394-AD70-13818F0AF35F}" type="slidenum">
              <a:rPr lang="en-BE" smtClean="0"/>
              <a:t>15</a:t>
            </a:fld>
            <a:endParaRPr lang="en-BE"/>
          </a:p>
        </p:txBody>
      </p:sp>
    </p:spTree>
    <p:extLst>
      <p:ext uri="{BB962C8B-B14F-4D97-AF65-F5344CB8AC3E}">
        <p14:creationId xmlns:p14="http://schemas.microsoft.com/office/powerpoint/2010/main" val="3027727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p:cNvSpPr>
            <a:spLocks noGrp="1"/>
          </p:cNvSpPr>
          <p:nvPr>
            <p:ph type="sldNum" sz="quarter" idx="5"/>
          </p:nvPr>
        </p:nvSpPr>
        <p:spPr/>
        <p:txBody>
          <a:bodyPr/>
          <a:lstStyle/>
          <a:p>
            <a:fld id="{45D302DE-834C-4394-AD70-13818F0AF35F}" type="slidenum">
              <a:rPr lang="en-BE" smtClean="0"/>
              <a:t>16</a:t>
            </a:fld>
            <a:endParaRPr lang="en-BE"/>
          </a:p>
        </p:txBody>
      </p:sp>
    </p:spTree>
    <p:extLst>
      <p:ext uri="{BB962C8B-B14F-4D97-AF65-F5344CB8AC3E}">
        <p14:creationId xmlns:p14="http://schemas.microsoft.com/office/powerpoint/2010/main" val="2641285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Basically, the </a:t>
            </a:r>
            <a:r>
              <a:rPr lang="en-GB" dirty="0" err="1"/>
              <a:t>EntityFrameworkInsert</a:t>
            </a:r>
            <a:r>
              <a:rPr lang="en-GB" dirty="0"/>
              <a:t> adds the object to the </a:t>
            </a:r>
            <a:r>
              <a:rPr lang="en-GB" dirty="0" err="1"/>
              <a:t>DbContext</a:t>
            </a:r>
            <a:r>
              <a:rPr lang="en-GB" dirty="0"/>
              <a:t> and executes the </a:t>
            </a:r>
            <a:r>
              <a:rPr lang="en-GB" dirty="0" err="1"/>
              <a:t>SaveChangesAsync</a:t>
            </a:r>
            <a:endParaRPr lang="en-GB" dirty="0"/>
          </a:p>
          <a:p>
            <a:r>
              <a:rPr lang="en-GB" dirty="0"/>
              <a:t>The Execute method is not on the interface as it is discovered and the injected services are resolved through DI</a:t>
            </a:r>
          </a:p>
          <a:p>
            <a:endParaRPr lang="en-GB" dirty="0"/>
          </a:p>
          <a:p>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17</a:t>
            </a:fld>
            <a:endParaRPr lang="en-BE"/>
          </a:p>
        </p:txBody>
      </p:sp>
    </p:spTree>
    <p:extLst>
      <p:ext uri="{BB962C8B-B14F-4D97-AF65-F5344CB8AC3E}">
        <p14:creationId xmlns:p14="http://schemas.microsoft.com/office/powerpoint/2010/main" val="1165466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scenarios only go so far, let’s look at a more complex scenario</a:t>
            </a:r>
          </a:p>
          <a:p>
            <a:r>
              <a:rPr lang="en-GB" dirty="0"/>
              <a:t>During walks, we’re going to meet friends: new and old</a:t>
            </a:r>
          </a:p>
          <a:p>
            <a:r>
              <a:rPr lang="en-GB" dirty="0"/>
              <a:t>After the walk, I want to get an overview of all of them so I can remember all the fun interactions</a:t>
            </a:r>
          </a:p>
        </p:txBody>
      </p:sp>
      <p:sp>
        <p:nvSpPr>
          <p:cNvPr id="4" name="Slide Number Placeholder 3"/>
          <p:cNvSpPr>
            <a:spLocks noGrp="1"/>
          </p:cNvSpPr>
          <p:nvPr>
            <p:ph type="sldNum" sz="quarter" idx="5"/>
          </p:nvPr>
        </p:nvSpPr>
        <p:spPr/>
        <p:txBody>
          <a:bodyPr/>
          <a:lstStyle/>
          <a:p>
            <a:fld id="{45D302DE-834C-4394-AD70-13818F0AF35F}" type="slidenum">
              <a:rPr lang="en-BE" smtClean="0"/>
              <a:t>18</a:t>
            </a:fld>
            <a:endParaRPr lang="en-BE"/>
          </a:p>
        </p:txBody>
      </p:sp>
    </p:spTree>
    <p:extLst>
      <p:ext uri="{BB962C8B-B14F-4D97-AF65-F5344CB8AC3E}">
        <p14:creationId xmlns:p14="http://schemas.microsoft.com/office/powerpoint/2010/main" val="3554124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the logic of this one, it’ll make the infrastructure easier to understand</a:t>
            </a:r>
          </a:p>
          <a:p>
            <a:r>
              <a:rPr lang="en-GB" dirty="0"/>
              <a:t>I’m injecting:</a:t>
            </a:r>
          </a:p>
          <a:p>
            <a:pPr marL="171450" indent="-171450">
              <a:buFontTx/>
              <a:buChar char="-"/>
            </a:pPr>
            <a:r>
              <a:rPr lang="en-GB" dirty="0"/>
              <a:t>The walk I was on</a:t>
            </a:r>
          </a:p>
          <a:p>
            <a:pPr marL="171450" indent="-171450">
              <a:buFontTx/>
              <a:buChar char="-"/>
            </a:pPr>
            <a:r>
              <a:rPr lang="en-GB" dirty="0"/>
              <a:t>Other walks at the same time</a:t>
            </a:r>
          </a:p>
          <a:p>
            <a:pPr marL="171450" indent="-171450">
              <a:buFontTx/>
              <a:buChar char="-"/>
            </a:pPr>
            <a:r>
              <a:rPr lang="en-GB" dirty="0"/>
              <a:t>A function to get a picture</a:t>
            </a:r>
          </a:p>
          <a:p>
            <a:pPr marL="171450" indent="-171450">
              <a:buFontTx/>
              <a:buChar char="-"/>
            </a:pPr>
            <a:r>
              <a:rPr lang="en-GB" dirty="0"/>
              <a:t>The current date: spoiler, this isn’t used, just here to show that I don’t need </a:t>
            </a:r>
            <a:r>
              <a:rPr lang="en-GB" dirty="0" err="1"/>
              <a:t>DateTimeOffset.Now</a:t>
            </a:r>
            <a:r>
              <a:rPr lang="en-GB" dirty="0"/>
              <a:t> inside my logic, same goes for </a:t>
            </a:r>
            <a:r>
              <a:rPr lang="en-GB" dirty="0" err="1"/>
              <a:t>guids</a:t>
            </a:r>
            <a:r>
              <a:rPr lang="en-GB" dirty="0"/>
              <a:t> or random numbers. Don’t generate them inside logic code, pass them in</a:t>
            </a:r>
          </a:p>
          <a:p>
            <a:pPr marL="0" indent="0">
              <a:buFontTx/>
              <a:buNone/>
            </a:pPr>
            <a:endParaRPr lang="en-GB" dirty="0"/>
          </a:p>
          <a:p>
            <a:pPr marL="0" indent="0">
              <a:buFontTx/>
              <a:buNone/>
            </a:pPr>
            <a:r>
              <a:rPr lang="en-GB" dirty="0"/>
              <a:t>First special case here is the </a:t>
            </a:r>
            <a:r>
              <a:rPr lang="en-GB" dirty="0" err="1"/>
              <a:t>OutgoingMessages</a:t>
            </a:r>
            <a:r>
              <a:rPr lang="en-GB" dirty="0"/>
              <a:t>: all messages in this collection object will be published to the bus after all transactions (side effects) have completed</a:t>
            </a:r>
          </a:p>
          <a:p>
            <a:pPr marL="0" indent="0">
              <a:buFontTx/>
              <a:buNone/>
            </a:pPr>
            <a:r>
              <a:rPr lang="en-GB" dirty="0"/>
              <a:t>Use durable messaging (in- and outbox patterns) to ensure messages are persisted as part of the transaction and thus everything succeeds or fails together</a:t>
            </a:r>
          </a:p>
          <a:p>
            <a:pPr marL="0" indent="0">
              <a:buFontTx/>
              <a:buNone/>
            </a:pPr>
            <a:endParaRPr lang="en-GB" dirty="0"/>
          </a:p>
          <a:p>
            <a:pPr marL="0" indent="0">
              <a:buFontTx/>
              <a:buNone/>
            </a:pPr>
            <a:r>
              <a:rPr lang="en-GB" dirty="0"/>
              <a:t>Then the </a:t>
            </a:r>
            <a:r>
              <a:rPr lang="en-GB" dirty="0" err="1"/>
              <a:t>getPicture</a:t>
            </a:r>
            <a:r>
              <a:rPr lang="en-GB" dirty="0"/>
              <a:t> Func, in the case that loading of infrastructure takes a long time and it’s not guaranteed to be used</a:t>
            </a:r>
          </a:p>
          <a:p>
            <a:pPr marL="0" indent="0">
              <a:buFontTx/>
              <a:buNone/>
            </a:pPr>
            <a:r>
              <a:rPr lang="en-GB" dirty="0"/>
              <a:t>Use a Func to act as a easy to stub infrastructure alternative, still easy to:</a:t>
            </a:r>
          </a:p>
          <a:p>
            <a:pPr marL="171450" indent="-171450">
              <a:buFontTx/>
              <a:buChar char="-"/>
            </a:pPr>
            <a:r>
              <a:rPr lang="en-GB" dirty="0"/>
              <a:t>Test</a:t>
            </a:r>
          </a:p>
          <a:p>
            <a:pPr marL="171450" indent="-171450">
              <a:buFontTx/>
              <a:buChar char="-"/>
            </a:pPr>
            <a:r>
              <a:rPr lang="en-GB" dirty="0"/>
              <a:t>Replace</a:t>
            </a:r>
          </a:p>
          <a:p>
            <a:pPr marL="0" indent="0">
              <a:buFontTx/>
              <a:buNone/>
            </a:pPr>
            <a:endParaRPr lang="en-GB" dirty="0"/>
          </a:p>
          <a:p>
            <a:pPr marL="0" indent="0">
              <a:buFontTx/>
              <a:buNone/>
            </a:pPr>
            <a:r>
              <a:rPr lang="en-GB" dirty="0"/>
              <a:t>Notice that I’m explicitly passing the EF Insert and not the generic </a:t>
            </a:r>
            <a:r>
              <a:rPr lang="en-GB" dirty="0" err="1"/>
              <a:t>ISideEffect</a:t>
            </a:r>
            <a:r>
              <a:rPr lang="en-GB" dirty="0"/>
              <a:t> interface</a:t>
            </a:r>
          </a:p>
        </p:txBody>
      </p:sp>
      <p:sp>
        <p:nvSpPr>
          <p:cNvPr id="4" name="Slide Number Placeholder 3"/>
          <p:cNvSpPr>
            <a:spLocks noGrp="1"/>
          </p:cNvSpPr>
          <p:nvPr>
            <p:ph type="sldNum" sz="quarter" idx="5"/>
          </p:nvPr>
        </p:nvSpPr>
        <p:spPr/>
        <p:txBody>
          <a:bodyPr/>
          <a:lstStyle/>
          <a:p>
            <a:fld id="{45D302DE-834C-4394-AD70-13818F0AF35F}" type="slidenum">
              <a:rPr lang="en-BE" smtClean="0"/>
              <a:t>19</a:t>
            </a:fld>
            <a:endParaRPr lang="en-BE"/>
          </a:p>
        </p:txBody>
      </p:sp>
    </p:spTree>
    <p:extLst>
      <p:ext uri="{BB962C8B-B14F-4D97-AF65-F5344CB8AC3E}">
        <p14:creationId xmlns:p14="http://schemas.microsoft.com/office/powerpoint/2010/main" val="308225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Wolverine gets the </a:t>
            </a:r>
            <a:r>
              <a:rPr lang="en-GB" dirty="0" err="1"/>
              <a:t>walkId</a:t>
            </a:r>
            <a:r>
              <a:rPr lang="en-GB" dirty="0"/>
              <a:t> from the </a:t>
            </a:r>
            <a:r>
              <a:rPr lang="en-GB" dirty="0" err="1"/>
              <a:t>url</a:t>
            </a:r>
            <a:r>
              <a:rPr lang="en-GB" dirty="0"/>
              <a:t> parameter and the </a:t>
            </a:r>
            <a:r>
              <a:rPr lang="en-GB" dirty="0" err="1"/>
              <a:t>DbContext</a:t>
            </a:r>
            <a:r>
              <a:rPr lang="en-GB" dirty="0"/>
              <a:t> from DI</a:t>
            </a:r>
          </a:p>
          <a:p>
            <a:r>
              <a:rPr lang="en-GB" dirty="0"/>
              <a:t>I load the walk and other walks that are not my own</a:t>
            </a:r>
          </a:p>
          <a:p>
            <a:endParaRPr lang="en-GB" dirty="0"/>
          </a:p>
          <a:p>
            <a:r>
              <a:rPr lang="en-GB" dirty="0"/>
              <a:t>Here the load image gets an actual implementation to load the real picture, this can be parameterised should I need to pass in the name of the picture</a:t>
            </a:r>
          </a:p>
          <a:p>
            <a:endParaRPr lang="en-GB" dirty="0"/>
          </a:p>
          <a:p>
            <a:r>
              <a:rPr lang="en-GB" dirty="0"/>
              <a:t>Wolverine can pass each item independently on to subsequent Validate and Handle methods, so I have a lot of flexibility with the data</a:t>
            </a:r>
          </a:p>
          <a:p>
            <a:r>
              <a:rPr lang="en-GB" dirty="0"/>
              <a:t>I.e. Validate needs only the walk and the date, then it can just ask for that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20</a:t>
            </a:fld>
            <a:endParaRPr lang="en-BE"/>
          </a:p>
        </p:txBody>
      </p:sp>
    </p:spTree>
    <p:extLst>
      <p:ext uri="{BB962C8B-B14F-4D97-AF65-F5344CB8AC3E}">
        <p14:creationId xmlns:p14="http://schemas.microsoft.com/office/powerpoint/2010/main" val="2898163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Dog walking app to see which friends we meet</a:t>
            </a:r>
          </a:p>
          <a:p>
            <a:r>
              <a:rPr lang="en-GB" dirty="0"/>
              <a:t>Simple app, unfinished</a:t>
            </a:r>
          </a:p>
          <a:p>
            <a:r>
              <a:rPr lang="en-GB" dirty="0"/>
              <a:t>Gloss over “details” such as entity framework setup</a:t>
            </a:r>
          </a:p>
          <a:p>
            <a:r>
              <a:rPr lang="en-GB" dirty="0"/>
              <a:t>Showcase of techniques</a:t>
            </a:r>
          </a:p>
          <a:p>
            <a:r>
              <a:rPr lang="en-GB" dirty="0"/>
              <a:t>Accept pull requests</a:t>
            </a:r>
          </a:p>
          <a:p>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3</a:t>
            </a:fld>
            <a:endParaRPr lang="en-BE"/>
          </a:p>
        </p:txBody>
      </p:sp>
    </p:spTree>
    <p:extLst>
      <p:ext uri="{BB962C8B-B14F-4D97-AF65-F5344CB8AC3E}">
        <p14:creationId xmlns:p14="http://schemas.microsoft.com/office/powerpoint/2010/main" val="2523058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like randomly exploding pillows while innocent puppies are sleeping on them, things can go wrong</a:t>
            </a:r>
          </a:p>
          <a:p>
            <a:endParaRPr lang="en-GB" dirty="0"/>
          </a:p>
          <a:p>
            <a:r>
              <a:rPr lang="en-GB" dirty="0"/>
              <a:t>When communicating with external systems, calling webhooks or sending email/</a:t>
            </a:r>
            <a:r>
              <a:rPr lang="en-GB" dirty="0" err="1"/>
              <a:t>sms</a:t>
            </a:r>
            <a:r>
              <a:rPr lang="en-GB" dirty="0"/>
              <a:t>/etc, either use a business or technical event</a:t>
            </a:r>
          </a:p>
          <a:p>
            <a:r>
              <a:rPr lang="en-GB" dirty="0"/>
              <a:t>Especially when they can go wrong: network failures, other system unavailable, incorrect rights</a:t>
            </a:r>
          </a:p>
          <a:p>
            <a:r>
              <a:rPr lang="en-GB" dirty="0"/>
              <a:t>These errors typically don’t occur in your own file system and/or database as this is under our (or at least our own organisation’s) control</a:t>
            </a:r>
          </a:p>
          <a:p>
            <a:r>
              <a:rPr lang="en-GB" dirty="0"/>
              <a:t>Not so with external systems</a:t>
            </a:r>
          </a:p>
          <a:p>
            <a:r>
              <a:rPr lang="en-GB" dirty="0"/>
              <a:t>Use separate handlers in the system to facilitate with these technical matters</a:t>
            </a:r>
          </a:p>
          <a:p>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21</a:t>
            </a:fld>
            <a:endParaRPr lang="en-BE"/>
          </a:p>
        </p:txBody>
      </p:sp>
    </p:spTree>
    <p:extLst>
      <p:ext uri="{BB962C8B-B14F-4D97-AF65-F5344CB8AC3E}">
        <p14:creationId xmlns:p14="http://schemas.microsoft.com/office/powerpoint/2010/main" val="3835389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work with your team which approach works best for you</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22</a:t>
            </a:fld>
            <a:endParaRPr lang="en-BE"/>
          </a:p>
        </p:txBody>
      </p:sp>
    </p:spTree>
    <p:extLst>
      <p:ext uri="{BB962C8B-B14F-4D97-AF65-F5344CB8AC3E}">
        <p14:creationId xmlns:p14="http://schemas.microsoft.com/office/powerpoint/2010/main" val="2415746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external systems:</a:t>
            </a:r>
          </a:p>
          <a:p>
            <a:pPr marL="171450" indent="-171450">
              <a:buFontTx/>
              <a:buChar char="-"/>
            </a:pPr>
            <a:r>
              <a:rPr lang="en-GB" dirty="0"/>
              <a:t>Manual tests against other party (preferably test system), record request and response</a:t>
            </a:r>
          </a:p>
          <a:p>
            <a:pPr marL="171450" indent="-171450">
              <a:buFontTx/>
              <a:buChar char="-"/>
            </a:pPr>
            <a:r>
              <a:rPr lang="en-GB" dirty="0"/>
              <a:t>Replay request and response in automated tests</a:t>
            </a:r>
          </a:p>
          <a:p>
            <a:pPr marL="0" indent="0">
              <a:buFontTx/>
              <a:buNone/>
            </a:pPr>
            <a:endParaRPr lang="en-GB" dirty="0"/>
          </a:p>
          <a:p>
            <a:pPr marL="0" indent="0">
              <a:buFontTx/>
              <a:buNone/>
            </a:pPr>
            <a:r>
              <a:rPr lang="en-GB" dirty="0"/>
              <a:t>Infrastructure can be fewer tests as they take more time to test</a:t>
            </a:r>
          </a:p>
          <a:p>
            <a:pPr marL="0" indent="0">
              <a:buFontTx/>
              <a:buNone/>
            </a:pPr>
            <a:r>
              <a:rPr lang="en-GB" dirty="0"/>
              <a:t>Test the more general scenarios</a:t>
            </a:r>
          </a:p>
          <a:p>
            <a:pPr marL="0" indent="0">
              <a:buFontTx/>
              <a:buNone/>
            </a:pPr>
            <a:r>
              <a:rPr lang="en-GB" dirty="0"/>
              <a:t>I.e. reading and writing to a database is good, no need for tests where the database is down (exceptional scenario)</a:t>
            </a:r>
          </a:p>
          <a:p>
            <a:pPr marL="0" indent="0">
              <a:buFontTx/>
              <a:buNone/>
            </a:pP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23</a:t>
            </a:fld>
            <a:endParaRPr lang="en-BE"/>
          </a:p>
        </p:txBody>
      </p:sp>
    </p:spTree>
    <p:extLst>
      <p:ext uri="{BB962C8B-B14F-4D97-AF65-F5344CB8AC3E}">
        <p14:creationId xmlns:p14="http://schemas.microsoft.com/office/powerpoint/2010/main" val="2937073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I’ve separated infrastructure and logic</a:t>
            </a:r>
          </a:p>
          <a:p>
            <a:r>
              <a:rPr lang="en-GB" dirty="0"/>
              <a:t>That my tests are a lot simpler and, in many cases, faster</a:t>
            </a:r>
          </a:p>
          <a:p>
            <a:r>
              <a:rPr lang="en-GB" dirty="0"/>
              <a:t>Now that my code is more maintainable, understandable and readable</a:t>
            </a:r>
          </a:p>
          <a:p>
            <a:r>
              <a:rPr lang="en-GB" dirty="0"/>
              <a:t>I can relax just like my dog</a:t>
            </a:r>
          </a:p>
        </p:txBody>
      </p:sp>
      <p:sp>
        <p:nvSpPr>
          <p:cNvPr id="4" name="Slide Number Placeholder 3"/>
          <p:cNvSpPr>
            <a:spLocks noGrp="1"/>
          </p:cNvSpPr>
          <p:nvPr>
            <p:ph type="sldNum" sz="quarter" idx="5"/>
          </p:nvPr>
        </p:nvSpPr>
        <p:spPr/>
        <p:txBody>
          <a:bodyPr/>
          <a:lstStyle/>
          <a:p>
            <a:fld id="{45D302DE-834C-4394-AD70-13818F0AF35F}" type="slidenum">
              <a:rPr lang="en-BE" smtClean="0"/>
              <a:t>24</a:t>
            </a:fld>
            <a:endParaRPr lang="en-BE"/>
          </a:p>
        </p:txBody>
      </p:sp>
    </p:spTree>
    <p:extLst>
      <p:ext uri="{BB962C8B-B14F-4D97-AF65-F5344CB8AC3E}">
        <p14:creationId xmlns:p14="http://schemas.microsoft.com/office/powerpoint/2010/main" val="2701355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Congratulations, you’ve seen all that a-frame architecture is about</a:t>
            </a:r>
          </a:p>
          <a:p>
            <a:r>
              <a:rPr lang="en-GB" dirty="0"/>
              <a:t>Where other architectures focus on dependency management, component organisation and file structures</a:t>
            </a:r>
          </a:p>
          <a:p>
            <a:r>
              <a:rPr lang="en-GB" dirty="0"/>
              <a:t>A-frame focuses on component structure</a:t>
            </a:r>
          </a:p>
          <a:p>
            <a:r>
              <a:rPr lang="en-GB" dirty="0"/>
              <a:t>Infrastructure code is separated from logic code and talks through a controller</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4</a:t>
            </a:fld>
            <a:endParaRPr lang="en-BE"/>
          </a:p>
        </p:txBody>
      </p:sp>
    </p:spTree>
    <p:extLst>
      <p:ext uri="{BB962C8B-B14F-4D97-AF65-F5344CB8AC3E}">
        <p14:creationId xmlns:p14="http://schemas.microsoft.com/office/powerpoint/2010/main" val="102410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separate classes for these systems to encapsulate them</a:t>
            </a:r>
          </a:p>
          <a:p>
            <a:r>
              <a:rPr lang="en-GB" dirty="0"/>
              <a:t>No need for abstractions as the separation from logic takes care of this, keep it simple and straightforward (KISS)</a:t>
            </a:r>
          </a:p>
          <a:p>
            <a:r>
              <a:rPr lang="en-GB" dirty="0"/>
              <a:t>Do use available frameworks and libraries to help with this</a:t>
            </a:r>
          </a:p>
          <a:p>
            <a:r>
              <a:rPr lang="en-GB" dirty="0" err="1"/>
              <a:t>IOptions</a:t>
            </a:r>
            <a:r>
              <a:rPr lang="en-GB" dirty="0"/>
              <a:t> and </a:t>
            </a:r>
            <a:r>
              <a:rPr lang="en-GB" dirty="0" err="1"/>
              <a:t>TimeProvider</a:t>
            </a:r>
            <a:r>
              <a:rPr lang="en-GB" dirty="0"/>
              <a:t> from dotnet springs to mind</a:t>
            </a:r>
          </a:p>
          <a:p>
            <a:r>
              <a:rPr lang="en-GB" dirty="0"/>
              <a:t>Do add observability, preferably through </a:t>
            </a:r>
            <a:r>
              <a:rPr lang="en-GB" dirty="0" err="1"/>
              <a:t>OpenTelemetry</a:t>
            </a: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5</a:t>
            </a:fld>
            <a:endParaRPr lang="en-BE"/>
          </a:p>
        </p:txBody>
      </p:sp>
    </p:spTree>
    <p:extLst>
      <p:ext uri="{BB962C8B-B14F-4D97-AF65-F5344CB8AC3E}">
        <p14:creationId xmlns:p14="http://schemas.microsoft.com/office/powerpoint/2010/main" val="134974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business logic, but I prefer the more generic term</a:t>
            </a:r>
          </a:p>
          <a:p>
            <a:r>
              <a:rPr lang="en-GB" dirty="0"/>
              <a:t>For example: Watermark service (inject or new it up), feed it picture, get picture with watermark back, no side effects</a:t>
            </a:r>
          </a:p>
          <a:p>
            <a:r>
              <a:rPr lang="en-GB" dirty="0"/>
              <a:t>Easy for testing, check that the watermark service works nicely</a:t>
            </a:r>
          </a:p>
          <a:p>
            <a:r>
              <a:rPr lang="en-GB" dirty="0"/>
              <a:t>Does that make tests brittle, yes but in a good way. When changing a service, you immediately know where it breaks</a:t>
            </a:r>
          </a:p>
          <a:p>
            <a:r>
              <a:rPr lang="en-GB" dirty="0"/>
              <a:t>When enough tests break, should you reuse or should you duplicate because it’s something else</a:t>
            </a:r>
          </a:p>
          <a:p>
            <a:endParaRPr lang="en-GB" dirty="0"/>
          </a:p>
          <a:p>
            <a:r>
              <a:rPr lang="en-GB" dirty="0"/>
              <a:t>Lastly, return decisions: save this to disk, update this in the </a:t>
            </a:r>
            <a:r>
              <a:rPr lang="en-GB" dirty="0" err="1"/>
              <a:t>db</a:t>
            </a:r>
            <a:r>
              <a:rPr lang="en-GB" dirty="0"/>
              <a:t>, notify these external systems, put these messages on the bus, etc.</a:t>
            </a:r>
          </a:p>
          <a:p>
            <a:r>
              <a:rPr lang="en-GB" dirty="0"/>
              <a:t>Logic should be pure, look up this functional programming paradigm</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6</a:t>
            </a:fld>
            <a:endParaRPr lang="en-BE"/>
          </a:p>
        </p:txBody>
      </p:sp>
    </p:spTree>
    <p:extLst>
      <p:ext uri="{BB962C8B-B14F-4D97-AF65-F5344CB8AC3E}">
        <p14:creationId xmlns:p14="http://schemas.microsoft.com/office/powerpoint/2010/main" val="73975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7</a:t>
            </a:fld>
            <a:endParaRPr lang="en-BE"/>
          </a:p>
        </p:txBody>
      </p:sp>
    </p:spTree>
    <p:extLst>
      <p:ext uri="{BB962C8B-B14F-4D97-AF65-F5344CB8AC3E}">
        <p14:creationId xmlns:p14="http://schemas.microsoft.com/office/powerpoint/2010/main" val="4152090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minimal API, I’ve created a controller, called the infra, called the logic and handled the decisions of the logic in infra again</a:t>
            </a:r>
          </a:p>
          <a:p>
            <a:r>
              <a:rPr lang="en-GB" dirty="0"/>
              <a:t>I would not put infrastructure code directly into my controller, a </a:t>
            </a:r>
            <a:r>
              <a:rPr lang="en-GB" dirty="0" err="1"/>
              <a:t>DbContext</a:t>
            </a:r>
            <a:r>
              <a:rPr lang="en-GB" dirty="0"/>
              <a:t> hides the implementation so I’m fine with that</a:t>
            </a:r>
          </a:p>
          <a:p>
            <a:r>
              <a:rPr lang="en-GB" dirty="0"/>
              <a:t>If I would need to access the file system or network or </a:t>
            </a:r>
            <a:r>
              <a:rPr lang="en-GB" dirty="0" err="1"/>
              <a:t>date&amp;time</a:t>
            </a:r>
            <a:r>
              <a:rPr lang="en-GB" dirty="0"/>
              <a:t>, I would use abstractions or classes that encapsulate that code</a:t>
            </a:r>
          </a:p>
        </p:txBody>
      </p:sp>
      <p:sp>
        <p:nvSpPr>
          <p:cNvPr id="4" name="Slide Number Placeholder 3"/>
          <p:cNvSpPr>
            <a:spLocks noGrp="1"/>
          </p:cNvSpPr>
          <p:nvPr>
            <p:ph type="sldNum" sz="quarter" idx="5"/>
          </p:nvPr>
        </p:nvSpPr>
        <p:spPr/>
        <p:txBody>
          <a:bodyPr/>
          <a:lstStyle/>
          <a:p>
            <a:fld id="{45D302DE-834C-4394-AD70-13818F0AF35F}" type="slidenum">
              <a:rPr lang="en-BE" smtClean="0"/>
              <a:t>8</a:t>
            </a:fld>
            <a:endParaRPr lang="en-BE"/>
          </a:p>
        </p:txBody>
      </p:sp>
    </p:spTree>
    <p:extLst>
      <p:ext uri="{BB962C8B-B14F-4D97-AF65-F5344CB8AC3E}">
        <p14:creationId xmlns:p14="http://schemas.microsoft.com/office/powerpoint/2010/main" val="411328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logic is quite straightforward and easy, just decide whether to create a new dog or refer to an existing one</a:t>
            </a:r>
          </a:p>
          <a:p>
            <a:r>
              <a:rPr lang="en-GB" dirty="0"/>
              <a:t>The return object is the closest I can get to a Discriminated union</a:t>
            </a:r>
          </a:p>
          <a:p>
            <a:r>
              <a:rPr lang="en-GB" dirty="0"/>
              <a:t>This might be a bit simplistic, but it conveys the power of the architecture</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9</a:t>
            </a:fld>
            <a:endParaRPr lang="en-BE"/>
          </a:p>
        </p:txBody>
      </p:sp>
    </p:spTree>
    <p:extLst>
      <p:ext uri="{BB962C8B-B14F-4D97-AF65-F5344CB8AC3E}">
        <p14:creationId xmlns:p14="http://schemas.microsoft.com/office/powerpoint/2010/main" val="116199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find the right balance between </a:t>
            </a:r>
          </a:p>
          <a:p>
            <a:pPr marL="171450" indent="-171450">
              <a:buFontTx/>
              <a:buChar char="-"/>
            </a:pPr>
            <a:r>
              <a:rPr lang="en-GB" dirty="0"/>
              <a:t>Abstractions</a:t>
            </a:r>
          </a:p>
          <a:p>
            <a:pPr marL="171450" indent="-171450">
              <a:buFontTx/>
              <a:buChar char="-"/>
            </a:pPr>
            <a:r>
              <a:rPr lang="en-GB" dirty="0"/>
              <a:t>Classes</a:t>
            </a:r>
          </a:p>
          <a:p>
            <a:pPr marL="171450" indent="-171450">
              <a:buFontTx/>
              <a:buChar char="-"/>
            </a:pPr>
            <a:r>
              <a:rPr lang="en-GB" dirty="0"/>
              <a:t>Maintainable code</a:t>
            </a:r>
          </a:p>
          <a:p>
            <a:pPr marL="0" indent="0">
              <a:buFontTx/>
              <a:buNone/>
            </a:pPr>
            <a:r>
              <a:rPr lang="en-GB" dirty="0"/>
              <a:t>This is different for each team</a:t>
            </a:r>
          </a:p>
          <a:p>
            <a:pPr marL="0" indent="0">
              <a:buFontTx/>
              <a:buNone/>
            </a:pPr>
            <a:r>
              <a:rPr lang="en-GB" dirty="0"/>
              <a:t>You’ll only find it through careful experimentation</a:t>
            </a:r>
          </a:p>
          <a:p>
            <a:pPr marL="0" indent="0">
              <a:buFontTx/>
              <a:buNone/>
            </a:pPr>
            <a:r>
              <a:rPr lang="en-GB" dirty="0"/>
              <a:t>I prefer to write and use classes</a:t>
            </a:r>
          </a:p>
          <a:p>
            <a:pPr marL="0" indent="0">
              <a:buFontTx/>
              <a:buNone/>
            </a:pPr>
            <a:r>
              <a:rPr lang="en-GB" dirty="0"/>
              <a:t>I’ll add abstractions or generalisations later when I see them emerge from my code</a:t>
            </a:r>
          </a:p>
          <a:p>
            <a:pPr marL="0" indent="0">
              <a:buFontTx/>
              <a:buNone/>
            </a:pP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10</a:t>
            </a:fld>
            <a:endParaRPr lang="en-BE"/>
          </a:p>
        </p:txBody>
      </p:sp>
    </p:spTree>
    <p:extLst>
      <p:ext uri="{BB962C8B-B14F-4D97-AF65-F5344CB8AC3E}">
        <p14:creationId xmlns:p14="http://schemas.microsoft.com/office/powerpoint/2010/main" val="3630068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8A46-849D-4139-24F2-25D100856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669BB72-DACC-14CE-1032-E5176B26AC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E31B004B-55B4-0769-68BD-6DF75EACC087}"/>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D99AFDD9-0A78-23CC-BB46-A3376B1B6E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47DD64-A217-7C61-F2BD-CFDA6C1C4AE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259075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FAAD-5187-77C4-DF91-810112E740D4}"/>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61365A64-2C9B-5F8E-83D6-B51E058DEC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A898058-7F32-FD45-058F-087A8B63BF0D}"/>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940F6081-E2E7-05CF-82D7-A697828F8E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498EC-4BF2-47C5-7E1E-DD378A41FDB2}"/>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37186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D663D7-60B1-6D29-2249-47E8C07945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CA9933F8-C1E8-32D9-C0B3-5B40C1601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88EB1341-827C-DF2E-A6C9-CB4C117EB33D}"/>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D7AC67B2-006A-9E47-B4BA-57C4B3B0D4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1EFD04B-085C-A116-C584-9672C7F47DE6}"/>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432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D31A-DB84-D3A0-6A26-706E23653E63}"/>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0F24BAB4-6025-BBD0-A10D-D52B5F476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5AC0CD3-80C9-1927-1771-01FE6D8E31CB}"/>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F77CF8E5-41B6-7204-2384-7376D3FDDCC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85F1EDA-5ACC-E889-A8CC-3B23536E7A8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6182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3F64-1B79-9A7A-C669-31FB36C20E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3E855A12-0EA1-AF89-4D64-614400752A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C13F3-D6B2-B7CF-5F7F-F6D686970ADA}"/>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9C892EB3-E31B-277C-6423-2A238D8E92D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3F3AD7-D289-EF71-FADE-99012EF8FC1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79432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D576-8F99-C9CC-7F99-2455C9F2DD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CBB80264-6197-DD29-22FB-175C414D8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C4304639-D08D-683C-ECD2-1AA26C5A58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4BC08BBD-13C1-91D0-49E2-291D987AB3E0}"/>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6" name="Footer Placeholder 5">
            <a:extLst>
              <a:ext uri="{FF2B5EF4-FFF2-40B4-BE49-F238E27FC236}">
                <a16:creationId xmlns:a16="http://schemas.microsoft.com/office/drawing/2014/main" id="{00BE3C72-4FCD-7E1E-1876-8DD913B0E871}"/>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787D5A6-BBFE-C387-AFBE-44DFAEE95ABF}"/>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237685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2FE8-14C6-BA6E-3206-6972DC980FCF}"/>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2F38A65A-A9F9-07FD-0640-DEE03EC04E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2A52C-A7E0-5E93-AE5F-FB6A13DC7C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202A747A-ED49-6A61-AF11-6709D87D5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6A7D20-D776-6DA2-77FA-20F5FA1E7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D78B7DD4-1B9D-FA3E-9A35-917FF1577A28}"/>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8" name="Footer Placeholder 7">
            <a:extLst>
              <a:ext uri="{FF2B5EF4-FFF2-40B4-BE49-F238E27FC236}">
                <a16:creationId xmlns:a16="http://schemas.microsoft.com/office/drawing/2014/main" id="{FF213DF8-DAE9-FAB0-8A26-4E09282FB3A7}"/>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F9F9FCF-9E8B-46C2-3353-2AA23052534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6505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2EF-3454-E3A9-6442-20144F1F9AF6}"/>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7851CFC7-B6DE-E852-0C6F-5E7F1F3770E2}"/>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4" name="Footer Placeholder 3">
            <a:extLst>
              <a:ext uri="{FF2B5EF4-FFF2-40B4-BE49-F238E27FC236}">
                <a16:creationId xmlns:a16="http://schemas.microsoft.com/office/drawing/2014/main" id="{20D0C15E-1570-9B53-4288-9555514D5910}"/>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FB75F04A-5BA8-9AB6-CAA1-D77725EA36D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1053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80EBC-A853-5FF6-B6F0-F42DB84A9F07}"/>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3" name="Footer Placeholder 2">
            <a:extLst>
              <a:ext uri="{FF2B5EF4-FFF2-40B4-BE49-F238E27FC236}">
                <a16:creationId xmlns:a16="http://schemas.microsoft.com/office/drawing/2014/main" id="{884FE1B9-5466-5B55-7EF0-5CD9BDB953AF}"/>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0ECA2801-ED54-2C0E-82CF-3587807722B4}"/>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425686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DB39-2A2B-CBDB-4C38-3BC661C539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58F4F256-1FB8-7717-F8D9-BD84FDE9B1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0FC8EBF9-1F56-5B9C-24FD-7B5FB08F4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B2F81-D2B4-EB7E-8361-64CE2F106A6B}"/>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6" name="Footer Placeholder 5">
            <a:extLst>
              <a:ext uri="{FF2B5EF4-FFF2-40B4-BE49-F238E27FC236}">
                <a16:creationId xmlns:a16="http://schemas.microsoft.com/office/drawing/2014/main" id="{FA8059FA-A6A9-3C13-2525-D7189F6685B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90ADAFC-B29B-179B-90D4-D6CD8BF8E09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23505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AEA0-C5F0-9430-FB4A-D6E6BB364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7C1A941A-647D-EA31-763D-CE3A19C9D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4DBF92F6-11AC-D320-A1D5-32C42BDDA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16BA94-23BC-138C-9360-D0DCE437EFC9}"/>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6" name="Footer Placeholder 5">
            <a:extLst>
              <a:ext uri="{FF2B5EF4-FFF2-40B4-BE49-F238E27FC236}">
                <a16:creationId xmlns:a16="http://schemas.microsoft.com/office/drawing/2014/main" id="{392E7F3A-1606-0005-E893-505BD7A870C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141D3D5-99FE-5EA2-4125-81BCD42D791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849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A03A2E-FEB5-1573-4246-36A7F2F92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7E2462B-3F56-D85E-7A04-7BDD3BE48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9D761C4-7FE2-7D56-002A-668B0DB47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E519AC9E-2BD6-35B3-1470-75E89D84A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66D1616-A4A2-E915-13F1-E486393A9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D0813D-7734-4495-BCC3-72CF7BDBB773}" type="slidenum">
              <a:rPr lang="en-BE" smtClean="0"/>
              <a:t>‹#›</a:t>
            </a:fld>
            <a:endParaRPr lang="en-BE"/>
          </a:p>
        </p:txBody>
      </p:sp>
    </p:spTree>
    <p:extLst>
      <p:ext uri="{BB962C8B-B14F-4D97-AF65-F5344CB8AC3E}">
        <p14:creationId xmlns:p14="http://schemas.microsoft.com/office/powerpoint/2010/main" val="1982451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D640-3ABE-9FD0-AADA-12DD3332E111}"/>
              </a:ext>
            </a:extLst>
          </p:cNvPr>
          <p:cNvSpPr>
            <a:spLocks noGrp="1"/>
          </p:cNvSpPr>
          <p:nvPr>
            <p:ph type="ctrTitle"/>
          </p:nvPr>
        </p:nvSpPr>
        <p:spPr>
          <a:xfrm>
            <a:off x="1524000" y="2235200"/>
            <a:ext cx="9144000" cy="2387600"/>
          </a:xfrm>
        </p:spPr>
        <p:txBody>
          <a:bodyPr/>
          <a:lstStyle/>
          <a:p>
            <a:r>
              <a:rPr lang="en-GB" dirty="0"/>
              <a:t>A-Frame-mazing Architecture</a:t>
            </a:r>
            <a:endParaRPr lang="en-BE" dirty="0"/>
          </a:p>
        </p:txBody>
      </p:sp>
    </p:spTree>
    <p:extLst>
      <p:ext uri="{BB962C8B-B14F-4D97-AF65-F5344CB8AC3E}">
        <p14:creationId xmlns:p14="http://schemas.microsoft.com/office/powerpoint/2010/main" val="394848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ding balance">
            <a:extLst>
              <a:ext uri="{FF2B5EF4-FFF2-40B4-BE49-F238E27FC236}">
                <a16:creationId xmlns:a16="http://schemas.microsoft.com/office/drawing/2014/main" id="{335C65C8-C776-4CFC-F7ED-529BBC32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17" y="-1270535"/>
            <a:ext cx="13079015" cy="9847729"/>
          </a:xfrm>
          <a:prstGeom prst="rect">
            <a:avLst/>
          </a:prstGeom>
        </p:spPr>
      </p:pic>
    </p:spTree>
    <p:extLst>
      <p:ext uri="{BB962C8B-B14F-4D97-AF65-F5344CB8AC3E}">
        <p14:creationId xmlns:p14="http://schemas.microsoft.com/office/powerpoint/2010/main" val="3652265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8D74-68F3-376A-D44E-E6026DDEDC0D}"/>
              </a:ext>
            </a:extLst>
          </p:cNvPr>
          <p:cNvSpPr>
            <a:spLocks noGrp="1"/>
          </p:cNvSpPr>
          <p:nvPr>
            <p:ph type="title"/>
          </p:nvPr>
        </p:nvSpPr>
        <p:spPr/>
        <p:txBody>
          <a:bodyPr/>
          <a:lstStyle/>
          <a:p>
            <a:r>
              <a:rPr lang="en-GB" dirty="0"/>
              <a:t>Simplify where you can</a:t>
            </a:r>
            <a:endParaRPr lang="en-BE" dirty="0"/>
          </a:p>
        </p:txBody>
      </p:sp>
      <p:pic>
        <p:nvPicPr>
          <p:cNvPr id="7" name="Picture 6">
            <a:extLst>
              <a:ext uri="{FF2B5EF4-FFF2-40B4-BE49-F238E27FC236}">
                <a16:creationId xmlns:a16="http://schemas.microsoft.com/office/drawing/2014/main" id="{B1369292-7529-5544-5085-0C80E06E94BB}"/>
              </a:ext>
            </a:extLst>
          </p:cNvPr>
          <p:cNvPicPr>
            <a:picLocks noChangeAspect="1"/>
          </p:cNvPicPr>
          <p:nvPr/>
        </p:nvPicPr>
        <p:blipFill>
          <a:blip r:embed="rId3"/>
          <a:stretch>
            <a:fillRect/>
          </a:stretch>
        </p:blipFill>
        <p:spPr>
          <a:xfrm>
            <a:off x="0" y="1690688"/>
            <a:ext cx="12192000" cy="4313890"/>
          </a:xfrm>
          <a:prstGeom prst="rect">
            <a:avLst/>
          </a:prstGeom>
        </p:spPr>
      </p:pic>
    </p:spTree>
    <p:extLst>
      <p:ext uri="{BB962C8B-B14F-4D97-AF65-F5344CB8AC3E}">
        <p14:creationId xmlns:p14="http://schemas.microsoft.com/office/powerpoint/2010/main" val="886269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w Ceremony Vertical Slice Architecture with Wolverine : r/dotnet">
            <a:extLst>
              <a:ext uri="{FF2B5EF4-FFF2-40B4-BE49-F238E27FC236}">
                <a16:creationId xmlns:a16="http://schemas.microsoft.com/office/drawing/2014/main" id="{409CECC2-7456-F87D-AA0E-B09E0047F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0"/>
            <a:ext cx="4171950" cy="18659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9DC4CB-A67D-C68D-7E1F-B04F9DD4E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79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AF6618-662B-865B-8BDB-A801AF9F62F2}"/>
              </a:ext>
            </a:extLst>
          </p:cNvPr>
          <p:cNvPicPr>
            <a:picLocks noChangeAspect="1"/>
          </p:cNvPicPr>
          <p:nvPr/>
        </p:nvPicPr>
        <p:blipFill>
          <a:blip r:embed="rId3"/>
          <a:stretch>
            <a:fillRect/>
          </a:stretch>
        </p:blipFill>
        <p:spPr>
          <a:xfrm>
            <a:off x="0" y="349183"/>
            <a:ext cx="12192000" cy="6159633"/>
          </a:xfrm>
          <a:prstGeom prst="rect">
            <a:avLst/>
          </a:prstGeom>
        </p:spPr>
      </p:pic>
    </p:spTree>
    <p:extLst>
      <p:ext uri="{BB962C8B-B14F-4D97-AF65-F5344CB8AC3E}">
        <p14:creationId xmlns:p14="http://schemas.microsoft.com/office/powerpoint/2010/main" val="167885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6410-274E-B359-5E29-81F7E33C8DF0}"/>
              </a:ext>
            </a:extLst>
          </p:cNvPr>
          <p:cNvPicPr>
            <a:picLocks noChangeAspect="1"/>
          </p:cNvPicPr>
          <p:nvPr/>
        </p:nvPicPr>
        <p:blipFill>
          <a:blip r:embed="rId3"/>
          <a:stretch>
            <a:fillRect/>
          </a:stretch>
        </p:blipFill>
        <p:spPr>
          <a:xfrm>
            <a:off x="0" y="434219"/>
            <a:ext cx="12192000" cy="5989562"/>
          </a:xfrm>
          <a:prstGeom prst="rect">
            <a:avLst/>
          </a:prstGeom>
        </p:spPr>
      </p:pic>
    </p:spTree>
    <p:extLst>
      <p:ext uri="{BB962C8B-B14F-4D97-AF65-F5344CB8AC3E}">
        <p14:creationId xmlns:p14="http://schemas.microsoft.com/office/powerpoint/2010/main" val="2707701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4995-48BB-9824-9BB7-C1B49296C4CC}"/>
              </a:ext>
            </a:extLst>
          </p:cNvPr>
          <p:cNvSpPr>
            <a:spLocks noGrp="1"/>
          </p:cNvSpPr>
          <p:nvPr>
            <p:ph type="title"/>
          </p:nvPr>
        </p:nvSpPr>
        <p:spPr/>
        <p:txBody>
          <a:bodyPr/>
          <a:lstStyle/>
          <a:p>
            <a:r>
              <a:rPr lang="en-GB"/>
              <a:t>Method signature</a:t>
            </a:r>
            <a:endParaRPr lang="en-BE" dirty="0"/>
          </a:p>
        </p:txBody>
      </p:sp>
      <p:pic>
        <p:nvPicPr>
          <p:cNvPr id="7" name="Picture 6">
            <a:extLst>
              <a:ext uri="{FF2B5EF4-FFF2-40B4-BE49-F238E27FC236}">
                <a16:creationId xmlns:a16="http://schemas.microsoft.com/office/drawing/2014/main" id="{7B821710-63FF-BB8A-00D7-C9077D9DF835}"/>
              </a:ext>
            </a:extLst>
          </p:cNvPr>
          <p:cNvPicPr>
            <a:picLocks noChangeAspect="1"/>
          </p:cNvPicPr>
          <p:nvPr/>
        </p:nvPicPr>
        <p:blipFill>
          <a:blip r:embed="rId3"/>
          <a:stretch>
            <a:fillRect/>
          </a:stretch>
        </p:blipFill>
        <p:spPr>
          <a:xfrm>
            <a:off x="0" y="2160776"/>
            <a:ext cx="12192000" cy="2536448"/>
          </a:xfrm>
          <a:prstGeom prst="rect">
            <a:avLst/>
          </a:prstGeom>
        </p:spPr>
      </p:pic>
    </p:spTree>
    <p:extLst>
      <p:ext uri="{BB962C8B-B14F-4D97-AF65-F5344CB8AC3E}">
        <p14:creationId xmlns:p14="http://schemas.microsoft.com/office/powerpoint/2010/main" val="391842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D1C8A-19A3-00E7-C138-48E4C80AB572}"/>
              </a:ext>
            </a:extLst>
          </p:cNvPr>
          <p:cNvSpPr>
            <a:spLocks noGrp="1"/>
          </p:cNvSpPr>
          <p:nvPr>
            <p:ph type="title"/>
          </p:nvPr>
        </p:nvSpPr>
        <p:spPr/>
        <p:txBody>
          <a:bodyPr/>
          <a:lstStyle/>
          <a:p>
            <a:r>
              <a:rPr lang="en-GB"/>
              <a:t>The body</a:t>
            </a:r>
            <a:endParaRPr lang="en-BE" dirty="0"/>
          </a:p>
        </p:txBody>
      </p:sp>
      <p:pic>
        <p:nvPicPr>
          <p:cNvPr id="7" name="Picture 6">
            <a:extLst>
              <a:ext uri="{FF2B5EF4-FFF2-40B4-BE49-F238E27FC236}">
                <a16:creationId xmlns:a16="http://schemas.microsoft.com/office/drawing/2014/main" id="{2F69310F-5AE6-24CC-5F8B-9F6B74B7DE10}"/>
              </a:ext>
            </a:extLst>
          </p:cNvPr>
          <p:cNvPicPr>
            <a:picLocks noChangeAspect="1"/>
          </p:cNvPicPr>
          <p:nvPr/>
        </p:nvPicPr>
        <p:blipFill>
          <a:blip r:embed="rId3"/>
          <a:stretch>
            <a:fillRect/>
          </a:stretch>
        </p:blipFill>
        <p:spPr>
          <a:xfrm>
            <a:off x="0" y="1690688"/>
            <a:ext cx="12192000" cy="4613189"/>
          </a:xfrm>
          <a:prstGeom prst="rect">
            <a:avLst/>
          </a:prstGeom>
        </p:spPr>
      </p:pic>
    </p:spTree>
    <p:extLst>
      <p:ext uri="{BB962C8B-B14F-4D97-AF65-F5344CB8AC3E}">
        <p14:creationId xmlns:p14="http://schemas.microsoft.com/office/powerpoint/2010/main" val="3482154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D4C7-96F3-2DFD-D5B4-DFE21993F75F}"/>
              </a:ext>
            </a:extLst>
          </p:cNvPr>
          <p:cNvSpPr>
            <a:spLocks noGrp="1"/>
          </p:cNvSpPr>
          <p:nvPr>
            <p:ph type="title"/>
          </p:nvPr>
        </p:nvSpPr>
        <p:spPr/>
        <p:txBody>
          <a:bodyPr/>
          <a:lstStyle/>
          <a:p>
            <a:r>
              <a:rPr lang="en-GB" dirty="0"/>
              <a:t>Side effect</a:t>
            </a:r>
            <a:endParaRPr lang="en-BE" dirty="0"/>
          </a:p>
        </p:txBody>
      </p:sp>
      <p:sp>
        <p:nvSpPr>
          <p:cNvPr id="3" name="Content Placeholder 2">
            <a:extLst>
              <a:ext uri="{FF2B5EF4-FFF2-40B4-BE49-F238E27FC236}">
                <a16:creationId xmlns:a16="http://schemas.microsoft.com/office/drawing/2014/main" id="{8E70FF8A-6D28-9CE6-9426-85FC9DE70737}"/>
              </a:ext>
            </a:extLst>
          </p:cNvPr>
          <p:cNvSpPr>
            <a:spLocks noGrp="1"/>
          </p:cNvSpPr>
          <p:nvPr>
            <p:ph idx="1"/>
          </p:nvPr>
        </p:nvSpPr>
        <p:spPr/>
        <p:txBody>
          <a:bodyPr>
            <a:normAutofit fontScale="92500" lnSpcReduction="10000"/>
          </a:bodyPr>
          <a:lstStyle/>
          <a:p>
            <a:r>
              <a:rPr lang="en-GB" dirty="0"/>
              <a:t>Infrastructure</a:t>
            </a:r>
            <a:br>
              <a:rPr lang="en-GB" dirty="0"/>
            </a:br>
            <a:r>
              <a:rPr lang="en-GB" dirty="0"/>
              <a:t>operation</a:t>
            </a:r>
          </a:p>
          <a:p>
            <a:endParaRPr lang="en-GB" dirty="0"/>
          </a:p>
          <a:p>
            <a:r>
              <a:rPr lang="en-GB" dirty="0"/>
              <a:t>Reusable</a:t>
            </a:r>
          </a:p>
          <a:p>
            <a:endParaRPr lang="en-GB" dirty="0"/>
          </a:p>
          <a:p>
            <a:r>
              <a:rPr lang="en-GB" dirty="0"/>
              <a:t>Returned explicitly</a:t>
            </a:r>
          </a:p>
          <a:p>
            <a:endParaRPr lang="en-GB" dirty="0"/>
          </a:p>
          <a:p>
            <a:r>
              <a:rPr lang="en-GB" dirty="0"/>
              <a:t>Executed as part of the transaction of the request</a:t>
            </a:r>
          </a:p>
          <a:p>
            <a:endParaRPr lang="en-GB" dirty="0"/>
          </a:p>
          <a:p>
            <a:r>
              <a:rPr lang="en-GB" dirty="0"/>
              <a:t>Intended for database and file system operations</a:t>
            </a:r>
            <a:endParaRPr lang="en-BE" dirty="0"/>
          </a:p>
        </p:txBody>
      </p:sp>
      <p:pic>
        <p:nvPicPr>
          <p:cNvPr id="12" name="Picture 11">
            <a:extLst>
              <a:ext uri="{FF2B5EF4-FFF2-40B4-BE49-F238E27FC236}">
                <a16:creationId xmlns:a16="http://schemas.microsoft.com/office/drawing/2014/main" id="{ABB8AC38-F129-7136-D729-6F2AA2CEB6DE}"/>
              </a:ext>
            </a:extLst>
          </p:cNvPr>
          <p:cNvPicPr>
            <a:picLocks noChangeAspect="1"/>
          </p:cNvPicPr>
          <p:nvPr/>
        </p:nvPicPr>
        <p:blipFill>
          <a:blip r:embed="rId3"/>
          <a:stretch>
            <a:fillRect/>
          </a:stretch>
        </p:blipFill>
        <p:spPr>
          <a:xfrm>
            <a:off x="4564245" y="365125"/>
            <a:ext cx="7732529" cy="3825444"/>
          </a:xfrm>
          <a:prstGeom prst="rect">
            <a:avLst/>
          </a:prstGeom>
        </p:spPr>
      </p:pic>
    </p:spTree>
    <p:extLst>
      <p:ext uri="{BB962C8B-B14F-4D97-AF65-F5344CB8AC3E}">
        <p14:creationId xmlns:p14="http://schemas.microsoft.com/office/powerpoint/2010/main" val="374463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Two dogs playing in the dirt">
            <a:extLst>
              <a:ext uri="{FF2B5EF4-FFF2-40B4-BE49-F238E27FC236}">
                <a16:creationId xmlns:a16="http://schemas.microsoft.com/office/drawing/2014/main" id="{36B0D70F-D2D3-B40B-6450-18E753E8DEE1}"/>
              </a:ext>
            </a:extLst>
          </p:cNvPr>
          <p:cNvPicPr>
            <a:picLocks noChangeAspect="1"/>
          </p:cNvPicPr>
          <p:nvPr/>
        </p:nvPicPr>
        <p:blipFill>
          <a:blip r:embed="rId3">
            <a:extLst>
              <a:ext uri="{28A0092B-C50C-407E-A947-70E740481C1C}">
                <a14:useLocalDpi xmlns:a14="http://schemas.microsoft.com/office/drawing/2010/main" val="0"/>
              </a:ext>
            </a:extLst>
          </a:blip>
          <a:srcRect t="19468" b="5795"/>
          <a:stretch/>
        </p:blipFill>
        <p:spPr>
          <a:xfrm>
            <a:off x="20" y="1282"/>
            <a:ext cx="12191980" cy="6856718"/>
          </a:xfrm>
          <a:prstGeom prst="rect">
            <a:avLst/>
          </a:prstGeom>
        </p:spPr>
      </p:pic>
    </p:spTree>
    <p:extLst>
      <p:ext uri="{BB962C8B-B14F-4D97-AF65-F5344CB8AC3E}">
        <p14:creationId xmlns:p14="http://schemas.microsoft.com/office/powerpoint/2010/main" val="3330615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A6D839-AE01-6133-7C42-90D8B5EE0F62}"/>
              </a:ext>
            </a:extLst>
          </p:cNvPr>
          <p:cNvPicPr>
            <a:picLocks noChangeAspect="1"/>
          </p:cNvPicPr>
          <p:nvPr/>
        </p:nvPicPr>
        <p:blipFill>
          <a:blip r:embed="rId3"/>
          <a:stretch>
            <a:fillRect/>
          </a:stretch>
        </p:blipFill>
        <p:spPr>
          <a:xfrm>
            <a:off x="0" y="357811"/>
            <a:ext cx="12192000" cy="6142377"/>
          </a:xfrm>
          <a:prstGeom prst="rect">
            <a:avLst/>
          </a:prstGeom>
        </p:spPr>
      </p:pic>
    </p:spTree>
    <p:extLst>
      <p:ext uri="{BB962C8B-B14F-4D97-AF65-F5344CB8AC3E}">
        <p14:creationId xmlns:p14="http://schemas.microsoft.com/office/powerpoint/2010/main" val="56988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C746-FE9E-B549-58CD-113BA087FFDB}"/>
              </a:ext>
            </a:extLst>
          </p:cNvPr>
          <p:cNvSpPr>
            <a:spLocks noGrp="1"/>
          </p:cNvSpPr>
          <p:nvPr>
            <p:ph type="title"/>
          </p:nvPr>
        </p:nvSpPr>
        <p:spPr/>
        <p:txBody>
          <a:bodyPr/>
          <a:lstStyle/>
          <a:p>
            <a:r>
              <a:rPr lang="en-GB" dirty="0"/>
              <a:t>Ken Bonny</a:t>
            </a:r>
            <a:endParaRPr lang="en-BE" dirty="0"/>
          </a:p>
        </p:txBody>
      </p:sp>
      <p:sp>
        <p:nvSpPr>
          <p:cNvPr id="3" name="Content Placeholder 2">
            <a:extLst>
              <a:ext uri="{FF2B5EF4-FFF2-40B4-BE49-F238E27FC236}">
                <a16:creationId xmlns:a16="http://schemas.microsoft.com/office/drawing/2014/main" id="{8F3B4179-AF4F-9ED2-7383-DA3DAC8ECF6E}"/>
              </a:ext>
            </a:extLst>
          </p:cNvPr>
          <p:cNvSpPr>
            <a:spLocks noGrp="1"/>
          </p:cNvSpPr>
          <p:nvPr>
            <p:ph idx="1"/>
          </p:nvPr>
        </p:nvSpPr>
        <p:spPr/>
        <p:txBody>
          <a:bodyPr>
            <a:normAutofit lnSpcReduction="10000"/>
          </a:bodyPr>
          <a:lstStyle/>
          <a:p>
            <a:r>
              <a:rPr lang="en-GB" dirty="0"/>
              <a:t>Architect</a:t>
            </a:r>
          </a:p>
          <a:p>
            <a:endParaRPr lang="en-GB" dirty="0"/>
          </a:p>
          <a:p>
            <a:r>
              <a:rPr lang="en-GB" dirty="0"/>
              <a:t>Team lead</a:t>
            </a:r>
          </a:p>
          <a:p>
            <a:endParaRPr lang="en-GB" dirty="0"/>
          </a:p>
          <a:p>
            <a:r>
              <a:rPr lang="en-GB" dirty="0"/>
              <a:t>Coach</a:t>
            </a:r>
          </a:p>
          <a:p>
            <a:endParaRPr lang="en-GB" dirty="0"/>
          </a:p>
          <a:p>
            <a:r>
              <a:rPr lang="en-GB" dirty="0"/>
              <a:t>Developer</a:t>
            </a:r>
          </a:p>
          <a:p>
            <a:endParaRPr lang="en-GB" dirty="0"/>
          </a:p>
          <a:p>
            <a:r>
              <a:rPr lang="en-GB" dirty="0"/>
              <a:t>Winner of buzzword-bingo</a:t>
            </a:r>
            <a:endParaRPr lang="en-BE" dirty="0"/>
          </a:p>
        </p:txBody>
      </p:sp>
    </p:spTree>
    <p:extLst>
      <p:ext uri="{BB962C8B-B14F-4D97-AF65-F5344CB8AC3E}">
        <p14:creationId xmlns:p14="http://schemas.microsoft.com/office/powerpoint/2010/main" val="275926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51739E6-2D03-80F7-4E7C-003849469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8" name="Graphic 7">
            <a:extLst>
              <a:ext uri="{FF2B5EF4-FFF2-40B4-BE49-F238E27FC236}">
                <a16:creationId xmlns:a16="http://schemas.microsoft.com/office/drawing/2014/main" id="{8FAA5E26-86FD-660C-6209-852C87DCA5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0" name="Graphic 9">
            <a:extLst>
              <a:ext uri="{FF2B5EF4-FFF2-40B4-BE49-F238E27FC236}">
                <a16:creationId xmlns:a16="http://schemas.microsoft.com/office/drawing/2014/main" id="{33DA2A74-119F-A237-ADFE-11973A6D6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4" name="Picture 13">
            <a:extLst>
              <a:ext uri="{FF2B5EF4-FFF2-40B4-BE49-F238E27FC236}">
                <a16:creationId xmlns:a16="http://schemas.microsoft.com/office/drawing/2014/main" id="{4EC8F613-9EEC-26B7-0D96-E98BD0E37FAF}"/>
              </a:ext>
            </a:extLst>
          </p:cNvPr>
          <p:cNvPicPr>
            <a:picLocks noChangeAspect="1"/>
          </p:cNvPicPr>
          <p:nvPr/>
        </p:nvPicPr>
        <p:blipFill>
          <a:blip r:embed="rId5"/>
          <a:stretch>
            <a:fillRect/>
          </a:stretch>
        </p:blipFill>
        <p:spPr>
          <a:xfrm>
            <a:off x="0" y="195681"/>
            <a:ext cx="12192000" cy="6466637"/>
          </a:xfrm>
          <a:prstGeom prst="rect">
            <a:avLst/>
          </a:prstGeom>
        </p:spPr>
      </p:pic>
    </p:spTree>
    <p:extLst>
      <p:ext uri="{BB962C8B-B14F-4D97-AF65-F5344CB8AC3E}">
        <p14:creationId xmlns:p14="http://schemas.microsoft.com/office/powerpoint/2010/main" val="359452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og sitting next to a cage&#10;&#10;AI-generated content may be incorrect.">
            <a:extLst>
              <a:ext uri="{FF2B5EF4-FFF2-40B4-BE49-F238E27FC236}">
                <a16:creationId xmlns:a16="http://schemas.microsoft.com/office/drawing/2014/main" id="{AE464032-A886-A9B5-553B-BC226E9627FE}"/>
              </a:ext>
            </a:extLst>
          </p:cNvPr>
          <p:cNvPicPr>
            <a:picLocks noChangeAspect="1"/>
          </p:cNvPicPr>
          <p:nvPr/>
        </p:nvPicPr>
        <p:blipFill>
          <a:blip r:embed="rId3">
            <a:extLst>
              <a:ext uri="{28A0092B-C50C-407E-A947-70E740481C1C}">
                <a14:useLocalDpi xmlns:a14="http://schemas.microsoft.com/office/drawing/2010/main" val="0"/>
              </a:ext>
            </a:extLst>
          </a:blip>
          <a:srcRect t="2274" b="22989"/>
          <a:stretch/>
        </p:blipFill>
        <p:spPr>
          <a:xfrm>
            <a:off x="20" y="1282"/>
            <a:ext cx="12191980" cy="6856718"/>
          </a:xfrm>
          <a:prstGeom prst="rect">
            <a:avLst/>
          </a:prstGeom>
        </p:spPr>
      </p:pic>
    </p:spTree>
    <p:extLst>
      <p:ext uri="{BB962C8B-B14F-4D97-AF65-F5344CB8AC3E}">
        <p14:creationId xmlns:p14="http://schemas.microsoft.com/office/powerpoint/2010/main" val="3432646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A2D390-4528-4061-1C0C-B791A1C2C342}"/>
              </a:ext>
            </a:extLst>
          </p:cNvPr>
          <p:cNvSpPr>
            <a:spLocks noGrp="1"/>
          </p:cNvSpPr>
          <p:nvPr>
            <p:ph type="body" idx="1"/>
          </p:nvPr>
        </p:nvSpPr>
        <p:spPr>
          <a:xfrm>
            <a:off x="839788" y="256381"/>
            <a:ext cx="5157787" cy="823912"/>
          </a:xfrm>
        </p:spPr>
        <p:txBody>
          <a:bodyPr/>
          <a:lstStyle/>
          <a:p>
            <a:r>
              <a:rPr lang="en-GB" dirty="0"/>
              <a:t>Business Event</a:t>
            </a:r>
            <a:endParaRPr lang="en-BE" dirty="0"/>
          </a:p>
        </p:txBody>
      </p:sp>
      <p:sp>
        <p:nvSpPr>
          <p:cNvPr id="5" name="Content Placeholder 4">
            <a:extLst>
              <a:ext uri="{FF2B5EF4-FFF2-40B4-BE49-F238E27FC236}">
                <a16:creationId xmlns:a16="http://schemas.microsoft.com/office/drawing/2014/main" id="{D02ABD82-ED0A-4CE8-8DC8-6955C6BFB7DE}"/>
              </a:ext>
            </a:extLst>
          </p:cNvPr>
          <p:cNvSpPr>
            <a:spLocks noGrp="1"/>
          </p:cNvSpPr>
          <p:nvPr>
            <p:ph sz="half" idx="2"/>
          </p:nvPr>
        </p:nvSpPr>
        <p:spPr>
          <a:xfrm>
            <a:off x="839788" y="1285875"/>
            <a:ext cx="5157787" cy="4903788"/>
          </a:xfrm>
        </p:spPr>
        <p:txBody>
          <a:bodyPr/>
          <a:lstStyle/>
          <a:p>
            <a:r>
              <a:rPr lang="en-GB" dirty="0" err="1"/>
              <a:t>MetFriendEvent</a:t>
            </a:r>
            <a:endParaRPr lang="en-GB" dirty="0"/>
          </a:p>
          <a:p>
            <a:r>
              <a:rPr lang="en-GB" dirty="0"/>
              <a:t>Rest of the system needs to know what to listen for</a:t>
            </a:r>
          </a:p>
          <a:p>
            <a:r>
              <a:rPr lang="en-GB" dirty="0"/>
              <a:t>On a new functionality, that part knows what to listen for</a:t>
            </a:r>
          </a:p>
          <a:p>
            <a:r>
              <a:rPr lang="en-GB" dirty="0"/>
              <a:t>Getting an overview of a certain step can be difficult (what parts send email)</a:t>
            </a:r>
            <a:endParaRPr lang="en-BE" dirty="0"/>
          </a:p>
        </p:txBody>
      </p:sp>
      <p:sp>
        <p:nvSpPr>
          <p:cNvPr id="6" name="Text Placeholder 5">
            <a:extLst>
              <a:ext uri="{FF2B5EF4-FFF2-40B4-BE49-F238E27FC236}">
                <a16:creationId xmlns:a16="http://schemas.microsoft.com/office/drawing/2014/main" id="{E7415143-DA90-60C9-3DC9-DAC7BB3A7FFA}"/>
              </a:ext>
            </a:extLst>
          </p:cNvPr>
          <p:cNvSpPr>
            <a:spLocks noGrp="1"/>
          </p:cNvSpPr>
          <p:nvPr>
            <p:ph type="body" sz="quarter" idx="3"/>
          </p:nvPr>
        </p:nvSpPr>
        <p:spPr>
          <a:xfrm>
            <a:off x="6172200" y="256381"/>
            <a:ext cx="5183188" cy="823912"/>
          </a:xfrm>
        </p:spPr>
        <p:txBody>
          <a:bodyPr/>
          <a:lstStyle/>
          <a:p>
            <a:r>
              <a:rPr lang="en-GB" dirty="0" err="1"/>
              <a:t>Techincal</a:t>
            </a:r>
            <a:r>
              <a:rPr lang="en-GB" dirty="0"/>
              <a:t> Event</a:t>
            </a:r>
            <a:endParaRPr lang="en-BE" dirty="0"/>
          </a:p>
        </p:txBody>
      </p:sp>
      <p:sp>
        <p:nvSpPr>
          <p:cNvPr id="7" name="Content Placeholder 6">
            <a:extLst>
              <a:ext uri="{FF2B5EF4-FFF2-40B4-BE49-F238E27FC236}">
                <a16:creationId xmlns:a16="http://schemas.microsoft.com/office/drawing/2014/main" id="{21CC843A-7BFB-12F5-434C-CE0C700A0402}"/>
              </a:ext>
            </a:extLst>
          </p:cNvPr>
          <p:cNvSpPr>
            <a:spLocks noGrp="1"/>
          </p:cNvSpPr>
          <p:nvPr>
            <p:ph sz="quarter" idx="4"/>
          </p:nvPr>
        </p:nvSpPr>
        <p:spPr>
          <a:xfrm>
            <a:off x="6172200" y="1285875"/>
            <a:ext cx="5183188" cy="4903788"/>
          </a:xfrm>
        </p:spPr>
        <p:txBody>
          <a:bodyPr/>
          <a:lstStyle/>
          <a:p>
            <a:r>
              <a:rPr lang="en-GB" dirty="0" err="1"/>
              <a:t>SendEmailEvent</a:t>
            </a:r>
            <a:endParaRPr lang="en-GB" dirty="0"/>
          </a:p>
          <a:p>
            <a:r>
              <a:rPr lang="en-GB" dirty="0"/>
              <a:t>Current part of the system needs to know next steps</a:t>
            </a:r>
          </a:p>
          <a:p>
            <a:r>
              <a:rPr lang="en-GB" dirty="0"/>
              <a:t>On a new functionality, need to update all places it needs to happen</a:t>
            </a:r>
            <a:endParaRPr lang="en-BE" dirty="0"/>
          </a:p>
        </p:txBody>
      </p:sp>
    </p:spTree>
    <p:extLst>
      <p:ext uri="{BB962C8B-B14F-4D97-AF65-F5344CB8AC3E}">
        <p14:creationId xmlns:p14="http://schemas.microsoft.com/office/powerpoint/2010/main" val="216684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9673-6647-845E-0D0F-3F053D73B4AF}"/>
              </a:ext>
            </a:extLst>
          </p:cNvPr>
          <p:cNvSpPr>
            <a:spLocks noGrp="1"/>
          </p:cNvSpPr>
          <p:nvPr>
            <p:ph type="title"/>
          </p:nvPr>
        </p:nvSpPr>
        <p:spPr/>
        <p:txBody>
          <a:bodyPr/>
          <a:lstStyle/>
          <a:p>
            <a:r>
              <a:rPr lang="en-GB" dirty="0"/>
              <a:t>Testing</a:t>
            </a:r>
            <a:endParaRPr lang="en-BE" dirty="0"/>
          </a:p>
        </p:txBody>
      </p:sp>
      <p:sp>
        <p:nvSpPr>
          <p:cNvPr id="3" name="Text Placeholder 2">
            <a:extLst>
              <a:ext uri="{FF2B5EF4-FFF2-40B4-BE49-F238E27FC236}">
                <a16:creationId xmlns:a16="http://schemas.microsoft.com/office/drawing/2014/main" id="{7471A4DF-4088-8EA4-449B-CD237F966BE2}"/>
              </a:ext>
            </a:extLst>
          </p:cNvPr>
          <p:cNvSpPr>
            <a:spLocks noGrp="1"/>
          </p:cNvSpPr>
          <p:nvPr>
            <p:ph type="body" idx="1"/>
          </p:nvPr>
        </p:nvSpPr>
        <p:spPr/>
        <p:txBody>
          <a:bodyPr/>
          <a:lstStyle/>
          <a:p>
            <a:r>
              <a:rPr lang="en-GB" dirty="0"/>
              <a:t>Logic</a:t>
            </a:r>
            <a:endParaRPr lang="en-BE" dirty="0"/>
          </a:p>
        </p:txBody>
      </p:sp>
      <p:sp>
        <p:nvSpPr>
          <p:cNvPr id="4" name="Content Placeholder 3">
            <a:extLst>
              <a:ext uri="{FF2B5EF4-FFF2-40B4-BE49-F238E27FC236}">
                <a16:creationId xmlns:a16="http://schemas.microsoft.com/office/drawing/2014/main" id="{2D7D53A7-A45E-1797-F2F4-2070A6897AFD}"/>
              </a:ext>
            </a:extLst>
          </p:cNvPr>
          <p:cNvSpPr>
            <a:spLocks noGrp="1"/>
          </p:cNvSpPr>
          <p:nvPr>
            <p:ph sz="half" idx="2"/>
          </p:nvPr>
        </p:nvSpPr>
        <p:spPr/>
        <p:txBody>
          <a:bodyPr/>
          <a:lstStyle/>
          <a:p>
            <a:r>
              <a:rPr lang="en-GB" dirty="0"/>
              <a:t>Unit tests</a:t>
            </a:r>
          </a:p>
          <a:p>
            <a:r>
              <a:rPr lang="en-GB" dirty="0"/>
              <a:t>No need for stubbing/mocking</a:t>
            </a:r>
            <a:br>
              <a:rPr lang="en-GB" dirty="0"/>
            </a:br>
            <a:r>
              <a:rPr lang="en-GB" dirty="0"/>
              <a:t>All data is explicit</a:t>
            </a:r>
          </a:p>
          <a:p>
            <a:r>
              <a:rPr lang="en-GB" dirty="0"/>
              <a:t>Assertions on results</a:t>
            </a:r>
          </a:p>
          <a:p>
            <a:r>
              <a:rPr lang="en-GB" dirty="0"/>
              <a:t>Test special cases</a:t>
            </a:r>
            <a:endParaRPr lang="en-BE" dirty="0"/>
          </a:p>
        </p:txBody>
      </p:sp>
      <p:sp>
        <p:nvSpPr>
          <p:cNvPr id="5" name="Text Placeholder 4">
            <a:extLst>
              <a:ext uri="{FF2B5EF4-FFF2-40B4-BE49-F238E27FC236}">
                <a16:creationId xmlns:a16="http://schemas.microsoft.com/office/drawing/2014/main" id="{5CD2B954-7FC5-A2C9-EC43-9ECBC0242F7B}"/>
              </a:ext>
            </a:extLst>
          </p:cNvPr>
          <p:cNvSpPr>
            <a:spLocks noGrp="1"/>
          </p:cNvSpPr>
          <p:nvPr>
            <p:ph type="body" sz="quarter" idx="3"/>
          </p:nvPr>
        </p:nvSpPr>
        <p:spPr/>
        <p:txBody>
          <a:bodyPr/>
          <a:lstStyle/>
          <a:p>
            <a:r>
              <a:rPr lang="en-GB" dirty="0"/>
              <a:t>Infrastructure</a:t>
            </a:r>
            <a:endParaRPr lang="en-BE" dirty="0"/>
          </a:p>
        </p:txBody>
      </p:sp>
      <p:sp>
        <p:nvSpPr>
          <p:cNvPr id="6" name="Content Placeholder 5">
            <a:extLst>
              <a:ext uri="{FF2B5EF4-FFF2-40B4-BE49-F238E27FC236}">
                <a16:creationId xmlns:a16="http://schemas.microsoft.com/office/drawing/2014/main" id="{17105DB6-047C-CC7F-1265-4F3C6D4AE5EC}"/>
              </a:ext>
            </a:extLst>
          </p:cNvPr>
          <p:cNvSpPr>
            <a:spLocks noGrp="1"/>
          </p:cNvSpPr>
          <p:nvPr>
            <p:ph sz="quarter" idx="4"/>
          </p:nvPr>
        </p:nvSpPr>
        <p:spPr/>
        <p:txBody>
          <a:bodyPr/>
          <a:lstStyle/>
          <a:p>
            <a:r>
              <a:rPr lang="en-GB" dirty="0"/>
              <a:t>Integration tests</a:t>
            </a:r>
          </a:p>
          <a:p>
            <a:r>
              <a:rPr lang="en-GB" dirty="0"/>
              <a:t>Start database</a:t>
            </a:r>
          </a:p>
          <a:p>
            <a:r>
              <a:rPr lang="en-GB" dirty="0"/>
              <a:t>Write to file system</a:t>
            </a:r>
          </a:p>
          <a:p>
            <a:r>
              <a:rPr lang="en-GB" dirty="0"/>
              <a:t>Have fake external systems send real responses</a:t>
            </a:r>
          </a:p>
          <a:p>
            <a:r>
              <a:rPr lang="en-GB" dirty="0"/>
              <a:t>Test most occurring scenarios</a:t>
            </a:r>
            <a:endParaRPr lang="en-BE" dirty="0"/>
          </a:p>
        </p:txBody>
      </p:sp>
    </p:spTree>
    <p:extLst>
      <p:ext uri="{BB962C8B-B14F-4D97-AF65-F5344CB8AC3E}">
        <p14:creationId xmlns:p14="http://schemas.microsoft.com/office/powerpoint/2010/main" val="214523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1000"/>
                                        <p:tgtEl>
                                          <p:spTgt spid="6">
                                            <p:txEl>
                                              <p:pRg st="1" end="1"/>
                                            </p:txEl>
                                          </p:spTgt>
                                        </p:tgtEl>
                                      </p:cBhvr>
                                    </p:animEffect>
                                    <p:anim calcmode="lin" valueType="num">
                                      <p:cBhvr>
                                        <p:cTn id="1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1000"/>
                                        <p:tgtEl>
                                          <p:spTgt spid="6">
                                            <p:txEl>
                                              <p:pRg st="2" end="2"/>
                                            </p:txEl>
                                          </p:spTgt>
                                        </p:tgtEl>
                                      </p:cBhvr>
                                    </p:animEffect>
                                    <p:anim calcmode="lin" valueType="num">
                                      <p:cBhvr>
                                        <p:cTn id="2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1000"/>
                                        <p:tgtEl>
                                          <p:spTgt spid="6">
                                            <p:txEl>
                                              <p:pRg st="3" end="3"/>
                                            </p:txEl>
                                          </p:spTgt>
                                        </p:tgtEl>
                                      </p:cBhvr>
                                    </p:animEffect>
                                    <p:anim calcmode="lin" valueType="num">
                                      <p:cBhvr>
                                        <p:cTn id="2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1000"/>
                                        <p:tgtEl>
                                          <p:spTgt spid="6">
                                            <p:txEl>
                                              <p:pRg st="4" end="4"/>
                                            </p:txEl>
                                          </p:spTgt>
                                        </p:tgtEl>
                                      </p:cBhvr>
                                    </p:animEffect>
                                    <p:anim calcmode="lin" valueType="num">
                                      <p:cBhvr>
                                        <p:cTn id="3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dog lying on its back in a cage&#10;&#10;AI-generated content may be incorrect.">
            <a:extLst>
              <a:ext uri="{FF2B5EF4-FFF2-40B4-BE49-F238E27FC236}">
                <a16:creationId xmlns:a16="http://schemas.microsoft.com/office/drawing/2014/main" id="{DDFE9FC9-2FB4-0C4D-EE0C-60A16DBD42D4}"/>
              </a:ext>
            </a:extLst>
          </p:cNvPr>
          <p:cNvPicPr>
            <a:picLocks noChangeAspect="1"/>
          </p:cNvPicPr>
          <p:nvPr/>
        </p:nvPicPr>
        <p:blipFill>
          <a:blip r:embed="rId3">
            <a:extLst>
              <a:ext uri="{28A0092B-C50C-407E-A947-70E740481C1C}">
                <a14:useLocalDpi xmlns:a14="http://schemas.microsoft.com/office/drawing/2010/main" val="0"/>
              </a:ext>
            </a:extLst>
          </a:blip>
          <a:srcRect t="19728" b="5535"/>
          <a:stretch/>
        </p:blipFill>
        <p:spPr>
          <a:xfrm>
            <a:off x="20" y="1282"/>
            <a:ext cx="12191980" cy="6856718"/>
          </a:xfrm>
          <a:prstGeom prst="rect">
            <a:avLst/>
          </a:prstGeom>
        </p:spPr>
      </p:pic>
    </p:spTree>
    <p:extLst>
      <p:ext uri="{BB962C8B-B14F-4D97-AF65-F5344CB8AC3E}">
        <p14:creationId xmlns:p14="http://schemas.microsoft.com/office/powerpoint/2010/main" val="1134655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og on a leash&#10;&#10;AI-generated content may be incorrect.">
            <a:extLst>
              <a:ext uri="{FF2B5EF4-FFF2-40B4-BE49-F238E27FC236}">
                <a16:creationId xmlns:a16="http://schemas.microsoft.com/office/drawing/2014/main" id="{02340B9C-1034-F4D5-C59E-71EAC150B068}"/>
              </a:ext>
            </a:extLst>
          </p:cNvPr>
          <p:cNvPicPr>
            <a:picLocks noChangeAspect="1"/>
          </p:cNvPicPr>
          <p:nvPr/>
        </p:nvPicPr>
        <p:blipFill>
          <a:blip r:embed="rId3">
            <a:extLst>
              <a:ext uri="{28A0092B-C50C-407E-A947-70E740481C1C}">
                <a14:useLocalDpi xmlns:a14="http://schemas.microsoft.com/office/drawing/2010/main" val="0"/>
              </a:ext>
            </a:extLst>
          </a:blip>
          <a:srcRect t="14474" b="10775"/>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D1B38-E63D-2079-41A8-A78CFCC0AE7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rgbClr val="FFFFFF"/>
                </a:solidFill>
              </a:rPr>
              <a:t>Project</a:t>
            </a:r>
          </a:p>
        </p:txBody>
      </p:sp>
    </p:spTree>
    <p:extLst>
      <p:ext uri="{BB962C8B-B14F-4D97-AF65-F5344CB8AC3E}">
        <p14:creationId xmlns:p14="http://schemas.microsoft.com/office/powerpoint/2010/main" val="126266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7188A-A3F2-5BC7-DCCE-75F14A5F2B54}"/>
              </a:ext>
            </a:extLst>
          </p:cNvPr>
          <p:cNvSpPr>
            <a:spLocks noGrp="1"/>
          </p:cNvSpPr>
          <p:nvPr>
            <p:ph type="title"/>
          </p:nvPr>
        </p:nvSpPr>
        <p:spPr>
          <a:xfrm>
            <a:off x="838200" y="373217"/>
            <a:ext cx="10515600" cy="1325563"/>
          </a:xfrm>
        </p:spPr>
        <p:txBody>
          <a:bodyPr/>
          <a:lstStyle/>
          <a:p>
            <a:r>
              <a:rPr lang="en-GB" dirty="0"/>
              <a:t>A-Frame architecture</a:t>
            </a:r>
            <a:endParaRPr lang="en-BE" dirty="0"/>
          </a:p>
        </p:txBody>
      </p:sp>
      <p:sp>
        <p:nvSpPr>
          <p:cNvPr id="8" name="Rectangle: Rounded Corners 7">
            <a:extLst>
              <a:ext uri="{FF2B5EF4-FFF2-40B4-BE49-F238E27FC236}">
                <a16:creationId xmlns:a16="http://schemas.microsoft.com/office/drawing/2014/main" id="{A104A51C-1A56-A037-86D1-8D9CF89A77DF}"/>
              </a:ext>
            </a:extLst>
          </p:cNvPr>
          <p:cNvSpPr/>
          <p:nvPr/>
        </p:nvSpPr>
        <p:spPr>
          <a:xfrm>
            <a:off x="4000163" y="1561762"/>
            <a:ext cx="4191674" cy="1788340"/>
          </a:xfrm>
          <a:prstGeom prst="roundRect">
            <a:avLst>
              <a:gd name="adj" fmla="val 15762"/>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t>Controller</a:t>
            </a:r>
            <a:endParaRPr lang="en-BE" sz="3600" dirty="0"/>
          </a:p>
        </p:txBody>
      </p:sp>
      <p:sp>
        <p:nvSpPr>
          <p:cNvPr id="9" name="Rectangle: Rounded Corners 8">
            <a:extLst>
              <a:ext uri="{FF2B5EF4-FFF2-40B4-BE49-F238E27FC236}">
                <a16:creationId xmlns:a16="http://schemas.microsoft.com/office/drawing/2014/main" id="{C950E988-125B-6635-FE1F-8B28FE558023}"/>
              </a:ext>
            </a:extLst>
          </p:cNvPr>
          <p:cNvSpPr/>
          <p:nvPr/>
        </p:nvSpPr>
        <p:spPr>
          <a:xfrm>
            <a:off x="980486" y="4570651"/>
            <a:ext cx="4191674" cy="1788340"/>
          </a:xfrm>
          <a:prstGeom prst="roundRect">
            <a:avLst>
              <a:gd name="adj" fmla="val 15762"/>
            </a:avLst>
          </a:prstGeom>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3600" dirty="0"/>
              <a:t>Infrastructure</a:t>
            </a:r>
            <a:endParaRPr lang="en-BE" sz="3600" dirty="0"/>
          </a:p>
        </p:txBody>
      </p:sp>
      <p:sp>
        <p:nvSpPr>
          <p:cNvPr id="10" name="Rectangle: Rounded Corners 9">
            <a:extLst>
              <a:ext uri="{FF2B5EF4-FFF2-40B4-BE49-F238E27FC236}">
                <a16:creationId xmlns:a16="http://schemas.microsoft.com/office/drawing/2014/main" id="{55F9F15B-CB89-8645-3933-7423A0A04BF1}"/>
              </a:ext>
            </a:extLst>
          </p:cNvPr>
          <p:cNvSpPr/>
          <p:nvPr/>
        </p:nvSpPr>
        <p:spPr>
          <a:xfrm>
            <a:off x="7446020" y="4570651"/>
            <a:ext cx="4191674" cy="1788340"/>
          </a:xfrm>
          <a:prstGeom prst="roundRect">
            <a:avLst>
              <a:gd name="adj" fmla="val 15762"/>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GB" sz="3600" dirty="0"/>
              <a:t>Logic</a:t>
            </a:r>
            <a:endParaRPr lang="en-BE" sz="3600" dirty="0"/>
          </a:p>
        </p:txBody>
      </p:sp>
      <p:cxnSp>
        <p:nvCxnSpPr>
          <p:cNvPr id="11" name="Straight Arrow Connector 10">
            <a:extLst>
              <a:ext uri="{FF2B5EF4-FFF2-40B4-BE49-F238E27FC236}">
                <a16:creationId xmlns:a16="http://schemas.microsoft.com/office/drawing/2014/main" id="{800E17C8-3A80-FD7C-6C2B-78D7781DB5EE}"/>
              </a:ext>
            </a:extLst>
          </p:cNvPr>
          <p:cNvCxnSpPr>
            <a:endCxn id="9" idx="0"/>
          </p:cNvCxnSpPr>
          <p:nvPr/>
        </p:nvCxnSpPr>
        <p:spPr>
          <a:xfrm flipH="1">
            <a:off x="3076323" y="3350102"/>
            <a:ext cx="1676399"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3B004AB-A3FD-C28C-8379-AAE4F6B93480}"/>
              </a:ext>
            </a:extLst>
          </p:cNvPr>
          <p:cNvCxnSpPr>
            <a:cxnSpLocks/>
            <a:endCxn id="10" idx="0"/>
          </p:cNvCxnSpPr>
          <p:nvPr/>
        </p:nvCxnSpPr>
        <p:spPr>
          <a:xfrm>
            <a:off x="7267997" y="3350102"/>
            <a:ext cx="2273860"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4878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10DB158-9C03-F6F3-6A56-583A1787D3BE}"/>
              </a:ext>
            </a:extLst>
          </p:cNvPr>
          <p:cNvSpPr>
            <a:spLocks noGrp="1"/>
          </p:cNvSpPr>
          <p:nvPr>
            <p:ph type="title"/>
          </p:nvPr>
        </p:nvSpPr>
        <p:spPr/>
        <p:txBody>
          <a:bodyPr/>
          <a:lstStyle/>
          <a:p>
            <a:r>
              <a:rPr lang="en-GB" dirty="0"/>
              <a:t>Infrastructure</a:t>
            </a:r>
            <a:endParaRPr lang="en-BE" dirty="0"/>
          </a:p>
        </p:txBody>
      </p:sp>
      <p:sp>
        <p:nvSpPr>
          <p:cNvPr id="5" name="Text Placeholder 4">
            <a:extLst>
              <a:ext uri="{FF2B5EF4-FFF2-40B4-BE49-F238E27FC236}">
                <a16:creationId xmlns:a16="http://schemas.microsoft.com/office/drawing/2014/main" id="{DD0B5805-1382-303D-7857-5E6F27B664A8}"/>
              </a:ext>
            </a:extLst>
          </p:cNvPr>
          <p:cNvSpPr>
            <a:spLocks noGrp="1"/>
          </p:cNvSpPr>
          <p:nvPr>
            <p:ph idx="1"/>
          </p:nvPr>
        </p:nvSpPr>
        <p:spPr/>
        <p:txBody>
          <a:bodyPr/>
          <a:lstStyle/>
          <a:p>
            <a:r>
              <a:rPr lang="en-GB" dirty="0"/>
              <a:t>Anything that is non-deterministic</a:t>
            </a:r>
          </a:p>
          <a:p>
            <a:pPr lvl="1"/>
            <a:r>
              <a:rPr lang="en-GB" dirty="0"/>
              <a:t>Database calls</a:t>
            </a:r>
          </a:p>
          <a:p>
            <a:pPr lvl="1"/>
            <a:r>
              <a:rPr lang="en-GB" dirty="0"/>
              <a:t>Network</a:t>
            </a:r>
          </a:p>
          <a:p>
            <a:pPr lvl="1"/>
            <a:r>
              <a:rPr lang="en-GB" dirty="0"/>
              <a:t>File systems</a:t>
            </a:r>
          </a:p>
          <a:p>
            <a:pPr lvl="1"/>
            <a:r>
              <a:rPr lang="en-GB" dirty="0"/>
              <a:t>Date &amp; time</a:t>
            </a:r>
          </a:p>
          <a:p>
            <a:pPr lvl="1"/>
            <a:r>
              <a:rPr lang="en-GB" dirty="0"/>
              <a:t>Configuration &amp; environment variables</a:t>
            </a:r>
          </a:p>
          <a:p>
            <a:pPr lvl="1"/>
            <a:r>
              <a:rPr lang="en-GB" dirty="0"/>
              <a:t>Random number generators</a:t>
            </a:r>
          </a:p>
          <a:p>
            <a:pPr lvl="1"/>
            <a:r>
              <a:rPr lang="en-GB" dirty="0"/>
              <a:t>…</a:t>
            </a:r>
          </a:p>
          <a:p>
            <a:r>
              <a:rPr lang="en-GB" dirty="0"/>
              <a:t>Mostly external systems</a:t>
            </a:r>
          </a:p>
          <a:p>
            <a:endParaRPr lang="en-GB" dirty="0"/>
          </a:p>
        </p:txBody>
      </p:sp>
      <p:sp>
        <p:nvSpPr>
          <p:cNvPr id="15" name="Rectangle 14">
            <a:extLst>
              <a:ext uri="{FF2B5EF4-FFF2-40B4-BE49-F238E27FC236}">
                <a16:creationId xmlns:a16="http://schemas.microsoft.com/office/drawing/2014/main" id="{AB895895-9B6C-DB89-0E3D-7C29DE934E2B}"/>
              </a:ext>
            </a:extLst>
          </p:cNvPr>
          <p:cNvSpPr/>
          <p:nvPr/>
        </p:nvSpPr>
        <p:spPr>
          <a:xfrm rot="18926245">
            <a:off x="6046463" y="2832853"/>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Observable</a:t>
            </a:r>
          </a:p>
        </p:txBody>
      </p:sp>
    </p:spTree>
    <p:extLst>
      <p:ext uri="{BB962C8B-B14F-4D97-AF65-F5344CB8AC3E}">
        <p14:creationId xmlns:p14="http://schemas.microsoft.com/office/powerpoint/2010/main" val="16878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FA66-E3AA-A50F-AE50-17EBF3394143}"/>
              </a:ext>
            </a:extLst>
          </p:cNvPr>
          <p:cNvSpPr>
            <a:spLocks noGrp="1"/>
          </p:cNvSpPr>
          <p:nvPr>
            <p:ph type="title"/>
          </p:nvPr>
        </p:nvSpPr>
        <p:spPr/>
        <p:txBody>
          <a:bodyPr/>
          <a:lstStyle/>
          <a:p>
            <a:r>
              <a:rPr lang="en-GB" dirty="0"/>
              <a:t>Logic</a:t>
            </a:r>
            <a:endParaRPr lang="en-BE" dirty="0"/>
          </a:p>
        </p:txBody>
      </p:sp>
      <p:sp>
        <p:nvSpPr>
          <p:cNvPr id="3" name="Content Placeholder 2">
            <a:extLst>
              <a:ext uri="{FF2B5EF4-FFF2-40B4-BE49-F238E27FC236}">
                <a16:creationId xmlns:a16="http://schemas.microsoft.com/office/drawing/2014/main" id="{600BCDBE-964B-3B15-77AF-FB17BF267725}"/>
              </a:ext>
            </a:extLst>
          </p:cNvPr>
          <p:cNvSpPr>
            <a:spLocks noGrp="1"/>
          </p:cNvSpPr>
          <p:nvPr>
            <p:ph idx="1"/>
          </p:nvPr>
        </p:nvSpPr>
        <p:spPr/>
        <p:txBody>
          <a:bodyPr/>
          <a:lstStyle/>
          <a:p>
            <a:r>
              <a:rPr lang="en-GB" dirty="0"/>
              <a:t>Data as input</a:t>
            </a:r>
          </a:p>
          <a:p>
            <a:endParaRPr lang="en-GB" dirty="0"/>
          </a:p>
          <a:p>
            <a:r>
              <a:rPr lang="en-GB" dirty="0"/>
              <a:t>Avoid infrastructure</a:t>
            </a:r>
          </a:p>
          <a:p>
            <a:endParaRPr lang="en-GB" dirty="0"/>
          </a:p>
          <a:p>
            <a:r>
              <a:rPr lang="en-GB" dirty="0"/>
              <a:t>Do use side-effect free libraries</a:t>
            </a:r>
          </a:p>
          <a:p>
            <a:endParaRPr lang="en-GB" dirty="0"/>
          </a:p>
          <a:p>
            <a:r>
              <a:rPr lang="en-GB" dirty="0"/>
              <a:t>Outputs decisions</a:t>
            </a:r>
          </a:p>
          <a:p>
            <a:pPr marL="0" indent="0">
              <a:buNone/>
            </a:pPr>
            <a:endParaRPr lang="en-BE" dirty="0"/>
          </a:p>
        </p:txBody>
      </p:sp>
      <p:sp>
        <p:nvSpPr>
          <p:cNvPr id="4" name="Rectangle 3">
            <a:extLst>
              <a:ext uri="{FF2B5EF4-FFF2-40B4-BE49-F238E27FC236}">
                <a16:creationId xmlns:a16="http://schemas.microsoft.com/office/drawing/2014/main" id="{AEA43ECE-4B9D-58CA-23CE-5EAD43516ABC}"/>
              </a:ext>
            </a:extLst>
          </p:cNvPr>
          <p:cNvSpPr/>
          <p:nvPr/>
        </p:nvSpPr>
        <p:spPr>
          <a:xfrm rot="19095205">
            <a:off x="8231974" y="2767280"/>
            <a:ext cx="2319353" cy="1323439"/>
          </a:xfrm>
          <a:prstGeom prst="rect">
            <a:avLst/>
          </a:prstGeom>
          <a:noFill/>
        </p:spPr>
        <p:txBody>
          <a:bodyPr wrap="none" lIns="91440" tIns="45720" rIns="91440" bIns="45720">
            <a:spAutoFit/>
          </a:bodyPr>
          <a:lstStyle/>
          <a:p>
            <a:pPr algn="ctr"/>
            <a:r>
              <a:rPr lang="en-US" sz="8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Pure</a:t>
            </a:r>
          </a:p>
        </p:txBody>
      </p:sp>
    </p:spTree>
    <p:extLst>
      <p:ext uri="{BB962C8B-B14F-4D97-AF65-F5344CB8AC3E}">
        <p14:creationId xmlns:p14="http://schemas.microsoft.com/office/powerpoint/2010/main" val="20986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FC96-3C38-391B-8498-A92217726E4B}"/>
              </a:ext>
            </a:extLst>
          </p:cNvPr>
          <p:cNvSpPr>
            <a:spLocks noGrp="1"/>
          </p:cNvSpPr>
          <p:nvPr>
            <p:ph type="title"/>
          </p:nvPr>
        </p:nvSpPr>
        <p:spPr/>
        <p:txBody>
          <a:bodyPr/>
          <a:lstStyle/>
          <a:p>
            <a:r>
              <a:rPr lang="en-GB" dirty="0"/>
              <a:t>Controller</a:t>
            </a:r>
            <a:endParaRPr lang="en-BE" dirty="0"/>
          </a:p>
        </p:txBody>
      </p:sp>
      <p:sp>
        <p:nvSpPr>
          <p:cNvPr id="3" name="Content Placeholder 2">
            <a:extLst>
              <a:ext uri="{FF2B5EF4-FFF2-40B4-BE49-F238E27FC236}">
                <a16:creationId xmlns:a16="http://schemas.microsoft.com/office/drawing/2014/main" id="{A078AE08-5F07-FD44-A5BA-22281C4BD345}"/>
              </a:ext>
            </a:extLst>
          </p:cNvPr>
          <p:cNvSpPr>
            <a:spLocks noGrp="1"/>
          </p:cNvSpPr>
          <p:nvPr>
            <p:ph idx="1"/>
          </p:nvPr>
        </p:nvSpPr>
        <p:spPr/>
        <p:txBody>
          <a:bodyPr/>
          <a:lstStyle/>
          <a:p>
            <a:r>
              <a:rPr lang="en-GB" dirty="0"/>
              <a:t>Passes information between the others</a:t>
            </a:r>
          </a:p>
          <a:p>
            <a:endParaRPr lang="en-GB" dirty="0"/>
          </a:p>
          <a:p>
            <a:r>
              <a:rPr lang="en-GB" dirty="0"/>
              <a:t>Makes sure they don’t meet</a:t>
            </a:r>
          </a:p>
          <a:p>
            <a:endParaRPr lang="en-GB" dirty="0"/>
          </a:p>
          <a:p>
            <a:r>
              <a:rPr lang="en-GB" dirty="0"/>
              <a:t>In practice:</a:t>
            </a:r>
          </a:p>
          <a:p>
            <a:pPr lvl="1"/>
            <a:r>
              <a:rPr lang="en-GB" dirty="0"/>
              <a:t>API endpoint</a:t>
            </a:r>
          </a:p>
          <a:p>
            <a:pPr lvl="1"/>
            <a:r>
              <a:rPr lang="en-GB" dirty="0"/>
              <a:t>Message handler</a:t>
            </a:r>
          </a:p>
          <a:p>
            <a:pPr lvl="1"/>
            <a:r>
              <a:rPr lang="en-GB" dirty="0"/>
              <a:t>WPF binding</a:t>
            </a:r>
          </a:p>
          <a:p>
            <a:pPr lvl="1"/>
            <a:r>
              <a:rPr lang="en-GB" dirty="0"/>
              <a:t>Cronjob entry</a:t>
            </a:r>
            <a:endParaRPr lang="en-BE" dirty="0"/>
          </a:p>
        </p:txBody>
      </p:sp>
    </p:spTree>
    <p:extLst>
      <p:ext uri="{BB962C8B-B14F-4D97-AF65-F5344CB8AC3E}">
        <p14:creationId xmlns:p14="http://schemas.microsoft.com/office/powerpoint/2010/main" val="342226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1A23E7-100E-824A-5C86-D06765FEF5C0}"/>
              </a:ext>
            </a:extLst>
          </p:cNvPr>
          <p:cNvPicPr>
            <a:picLocks noChangeAspect="1"/>
          </p:cNvPicPr>
          <p:nvPr/>
        </p:nvPicPr>
        <p:blipFill>
          <a:blip r:embed="rId3"/>
          <a:stretch>
            <a:fillRect/>
          </a:stretch>
        </p:blipFill>
        <p:spPr>
          <a:xfrm>
            <a:off x="0" y="239170"/>
            <a:ext cx="12192000" cy="6379659"/>
          </a:xfrm>
          <a:prstGeom prst="rect">
            <a:avLst/>
          </a:prstGeom>
        </p:spPr>
      </p:pic>
    </p:spTree>
    <p:extLst>
      <p:ext uri="{BB962C8B-B14F-4D97-AF65-F5344CB8AC3E}">
        <p14:creationId xmlns:p14="http://schemas.microsoft.com/office/powerpoint/2010/main" val="16988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567AB2-D97E-427E-29B4-AA6516DF1F8C}"/>
              </a:ext>
            </a:extLst>
          </p:cNvPr>
          <p:cNvPicPr>
            <a:picLocks noChangeAspect="1"/>
          </p:cNvPicPr>
          <p:nvPr/>
        </p:nvPicPr>
        <p:blipFill>
          <a:blip r:embed="rId3"/>
          <a:stretch>
            <a:fillRect/>
          </a:stretch>
        </p:blipFill>
        <p:spPr>
          <a:xfrm>
            <a:off x="0" y="94941"/>
            <a:ext cx="12192000" cy="6668117"/>
          </a:xfrm>
          <a:prstGeom prst="rect">
            <a:avLst/>
          </a:prstGeom>
        </p:spPr>
      </p:pic>
    </p:spTree>
    <p:extLst>
      <p:ext uri="{BB962C8B-B14F-4D97-AF65-F5344CB8AC3E}">
        <p14:creationId xmlns:p14="http://schemas.microsoft.com/office/powerpoint/2010/main" val="3838035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1627</TotalTime>
  <Words>1736</Words>
  <Application>Microsoft Office PowerPoint</Application>
  <PresentationFormat>Widescreen</PresentationFormat>
  <Paragraphs>223</Paragraphs>
  <Slides>24</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Aptos Display</vt:lpstr>
      <vt:lpstr>Arial</vt:lpstr>
      <vt:lpstr>Office Theme</vt:lpstr>
      <vt:lpstr>A-Frame-mazing Architecture</vt:lpstr>
      <vt:lpstr>Ken Bonny</vt:lpstr>
      <vt:lpstr>Project</vt:lpstr>
      <vt:lpstr>A-Frame architecture</vt:lpstr>
      <vt:lpstr>Infrastructure</vt:lpstr>
      <vt:lpstr>Logic</vt:lpstr>
      <vt:lpstr>Controller</vt:lpstr>
      <vt:lpstr>PowerPoint Presentation</vt:lpstr>
      <vt:lpstr>PowerPoint Presentation</vt:lpstr>
      <vt:lpstr>PowerPoint Presentation</vt:lpstr>
      <vt:lpstr>Simplify where you can</vt:lpstr>
      <vt:lpstr>PowerPoint Presentation</vt:lpstr>
      <vt:lpstr>PowerPoint Presentation</vt:lpstr>
      <vt:lpstr>PowerPoint Presentation</vt:lpstr>
      <vt:lpstr>Method signature</vt:lpstr>
      <vt:lpstr>The body</vt:lpstr>
      <vt:lpstr>Side effect</vt:lpstr>
      <vt:lpstr>PowerPoint Presentation</vt:lpstr>
      <vt:lpstr>PowerPoint Presentation</vt:lpstr>
      <vt:lpstr>PowerPoint Presentation</vt:lpstr>
      <vt:lpstr>PowerPoint Presentation</vt:lpstr>
      <vt:lpstr>PowerPoint Presentation</vt:lpstr>
      <vt:lpstr>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 Bonny</dc:creator>
  <cp:lastModifiedBy>Ken Bonny</cp:lastModifiedBy>
  <cp:revision>3</cp:revision>
  <dcterms:created xsi:type="dcterms:W3CDTF">2025-05-12T08:50:24Z</dcterms:created>
  <dcterms:modified xsi:type="dcterms:W3CDTF">2025-05-13T11:57:58Z</dcterms:modified>
</cp:coreProperties>
</file>